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20.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2"/>
  </p:notesMasterIdLst>
  <p:handoutMasterIdLst>
    <p:handoutMasterId r:id="rId33"/>
  </p:handoutMasterIdLst>
  <p:sldIdLst>
    <p:sldId id="259" r:id="rId2"/>
    <p:sldId id="288" r:id="rId3"/>
    <p:sldId id="304" r:id="rId4"/>
    <p:sldId id="293" r:id="rId5"/>
    <p:sldId id="289" r:id="rId6"/>
    <p:sldId id="313" r:id="rId7"/>
    <p:sldId id="332" r:id="rId8"/>
    <p:sldId id="324" r:id="rId9"/>
    <p:sldId id="345" r:id="rId10"/>
    <p:sldId id="346" r:id="rId11"/>
    <p:sldId id="347" r:id="rId12"/>
    <p:sldId id="338" r:id="rId13"/>
    <p:sldId id="339" r:id="rId14"/>
    <p:sldId id="326" r:id="rId15"/>
    <p:sldId id="298" r:id="rId16"/>
    <p:sldId id="306" r:id="rId17"/>
    <p:sldId id="336" r:id="rId18"/>
    <p:sldId id="307" r:id="rId19"/>
    <p:sldId id="308" r:id="rId20"/>
    <p:sldId id="337" r:id="rId21"/>
    <p:sldId id="340" r:id="rId22"/>
    <p:sldId id="341" r:id="rId23"/>
    <p:sldId id="342" r:id="rId24"/>
    <p:sldId id="343" r:id="rId25"/>
    <p:sldId id="348" r:id="rId26"/>
    <p:sldId id="344" r:id="rId27"/>
    <p:sldId id="276" r:id="rId28"/>
    <p:sldId id="327" r:id="rId29"/>
    <p:sldId id="275" r:id="rId30"/>
    <p:sldId id="27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Lst>
        </p14:section>
        <p14:section name="Overview and Objectives" id="{ABA716BF-3A5C-4ADB-94C9-CFEF84EBA240}">
          <p14:sldIdLst>
            <p14:sldId id="288"/>
            <p14:sldId id="304"/>
            <p14:sldId id="293"/>
            <p14:sldId id="289"/>
            <p14:sldId id="313"/>
            <p14:sldId id="332"/>
            <p14:sldId id="324"/>
            <p14:sldId id="345"/>
            <p14:sldId id="346"/>
            <p14:sldId id="347"/>
            <p14:sldId id="338"/>
            <p14:sldId id="339"/>
            <p14:sldId id="326"/>
            <p14:sldId id="298"/>
            <p14:sldId id="306"/>
            <p14:sldId id="336"/>
            <p14:sldId id="307"/>
            <p14:sldId id="308"/>
            <p14:sldId id="337"/>
            <p14:sldId id="340"/>
            <p14:sldId id="341"/>
          </p14:sldIdLst>
        </p14:section>
        <p14:section name="Conclusion and Summary" id="{790CEF5B-569A-4C2F-BED5-750B08C0E5AD}">
          <p14:sldIdLst>
            <p14:sldId id="342"/>
            <p14:sldId id="343"/>
            <p14:sldId id="348"/>
            <p14:sldId id="344"/>
            <p14:sldId id="276"/>
            <p14:sldId id="327"/>
            <p14:sldId id="275"/>
            <p14:sldId id="277"/>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47" autoAdjust="0"/>
    <p:restoredTop sz="84000" autoAdjust="0"/>
  </p:normalViewPr>
  <p:slideViewPr>
    <p:cSldViewPr>
      <p:cViewPr>
        <p:scale>
          <a:sx n="100" d="100"/>
          <a:sy n="100" d="100"/>
        </p:scale>
        <p:origin x="-306" y="1200"/>
      </p:cViewPr>
      <p:guideLst>
        <p:guide orient="horz" pos="2160"/>
        <p:guide pos="2880"/>
      </p:guideLst>
    </p:cSldViewPr>
  </p:slideViewPr>
  <p:outlineViewPr>
    <p:cViewPr>
      <p:scale>
        <a:sx n="33" d="100"/>
        <a:sy n="33" d="100"/>
      </p:scale>
      <p:origin x="0" y="10722"/>
    </p:cViewPr>
  </p:outlineViewPr>
  <p:notesTextViewPr>
    <p:cViewPr>
      <p:scale>
        <a:sx n="100" d="100"/>
        <a:sy n="100" d="100"/>
      </p:scale>
      <p:origin x="0" y="0"/>
    </p:cViewPr>
  </p:notesTextViewPr>
  <p:sorterViewPr>
    <p:cViewPr>
      <p:scale>
        <a:sx n="154" d="100"/>
        <a:sy n="154" d="100"/>
      </p:scale>
      <p:origin x="0" y="30"/>
    </p:cViewPr>
  </p:sorterViewPr>
  <p:notesViewPr>
    <p:cSldViewPr>
      <p:cViewPr varScale="1">
        <p:scale>
          <a:sx n="83" d="100"/>
          <a:sy n="83" d="100"/>
        </p:scale>
        <p:origin x="-31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r>
            <a:rPr lang="en-US" sz="4400" dirty="0" smtClean="0"/>
            <a:t>1</a:t>
          </a:r>
          <a:endParaRPr lang="en-US" sz="4400" dirty="0"/>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en-US" sz="4400" smtClean="0"/>
            <a:t>2</a:t>
          </a:r>
          <a:endParaRPr lang="en-US" sz="4400" dirty="0"/>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r>
            <a:rPr lang="en-IE" sz="2000" b="0" i="0" dirty="0" smtClean="0"/>
            <a:t>What factors should I consider before signing up for an Ironman?</a:t>
          </a:r>
          <a:endParaRPr lang="en-US" sz="2000" baseline="0" dirty="0">
            <a:effectLst>
              <a:outerShdw blurRad="38100" dist="38100" dir="2700000" algn="tl">
                <a:srgbClr val="000000">
                  <a:alpha val="43137"/>
                </a:srgbClr>
              </a:outerShdw>
            </a:effectLst>
          </a:endParaRP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D1776C8F-2B10-4075-8DF7-7F65AB725ED5}">
      <dgm:prSet phldrT="[Text]" custT="1"/>
      <dgm:spPr/>
      <dgm:t>
        <a:bodyPr/>
        <a:lstStyle/>
        <a:p>
          <a:r>
            <a:rPr lang="en-US" sz="4400" dirty="0" smtClean="0"/>
            <a:t>3</a:t>
          </a:r>
          <a:endParaRPr lang="en-US" sz="4400" dirty="0"/>
        </a:p>
      </dgm:t>
    </dgm:pt>
    <dgm:pt modelId="{7291E740-3E17-41B3-99D3-1D67AE37CC3F}" type="parTrans" cxnId="{7077B78D-FCDC-4519-8416-DC357ACD5043}">
      <dgm:prSet/>
      <dgm:spPr/>
      <dgm:t>
        <a:bodyPr/>
        <a:lstStyle/>
        <a:p>
          <a:endParaRPr lang="en-US" sz="3200"/>
        </a:p>
      </dgm:t>
    </dgm:pt>
    <dgm:pt modelId="{88B75C29-8054-417D-BCE3-878A55118F6D}" type="sibTrans" cxnId="{7077B78D-FCDC-4519-8416-DC357ACD5043}">
      <dgm:prSet/>
      <dgm:spPr/>
      <dgm:t>
        <a:bodyPr/>
        <a:lstStyle/>
        <a:p>
          <a:endParaRPr lang="en-US" sz="3200"/>
        </a:p>
      </dgm:t>
    </dgm:pt>
    <dgm:pt modelId="{6BE4E373-0656-4EDC-821E-BE09C952B1F6}">
      <dgm:prSet phldrT="[Text]" custT="1"/>
      <dgm:spPr/>
      <dgm:t>
        <a:bodyPr/>
        <a:lstStyle/>
        <a:p>
          <a:r>
            <a:rPr lang="en-IE" sz="2000" b="0" i="0" dirty="0" smtClean="0"/>
            <a:t>What training is typically involved?</a:t>
          </a:r>
          <a:endParaRPr lang="en-US" sz="2000" baseline="0" dirty="0">
            <a:effectLst>
              <a:outerShdw blurRad="38100" dist="38100" dir="2700000" algn="tl">
                <a:srgbClr val="000000">
                  <a:alpha val="43137"/>
                </a:srgbClr>
              </a:outerShdw>
            </a:effectLst>
          </a:endParaRPr>
        </a:p>
      </dgm:t>
    </dgm:pt>
    <dgm:pt modelId="{34218063-BF94-4304-99BD-B3F7BA4D3C8F}" type="parTrans" cxnId="{119690D4-400B-468B-8BA0-5C9C9E2AFEAF}">
      <dgm:prSet/>
      <dgm:spPr/>
      <dgm:t>
        <a:bodyPr/>
        <a:lstStyle/>
        <a:p>
          <a:endParaRPr lang="en-US" sz="3200"/>
        </a:p>
      </dgm:t>
    </dgm:pt>
    <dgm:pt modelId="{E17B9BF1-2948-497F-8EC7-3BF734D839DB}" type="sibTrans" cxnId="{119690D4-400B-468B-8BA0-5C9C9E2AFEAF}">
      <dgm:prSet/>
      <dgm:spPr/>
      <dgm:t>
        <a:bodyPr/>
        <a:lstStyle/>
        <a:p>
          <a:endParaRPr lang="en-US" sz="3200"/>
        </a:p>
      </dgm:t>
    </dgm:pt>
    <dgm:pt modelId="{1E4D3931-0DBD-4211-A24A-6AF364284B1E}">
      <dgm:prSet phldrT="[Text]" custT="1"/>
      <dgm:spPr/>
      <dgm:t>
        <a:bodyPr/>
        <a:lstStyle/>
        <a:p>
          <a:pPr marL="280988" indent="-280988"/>
          <a:r>
            <a:rPr lang="en-IE" sz="2000" b="0" i="0" dirty="0" smtClean="0"/>
            <a:t>What is Ironman all about?</a:t>
          </a:r>
          <a:endParaRPr lang="en-US" sz="2000" baseline="0" dirty="0">
            <a:effectLst>
              <a:outerShdw blurRad="38100" dist="38100" dir="2700000" algn="tl">
                <a:srgbClr val="000000">
                  <a:alpha val="43137"/>
                </a:srgbClr>
              </a:outerShdw>
            </a:effectLst>
          </a:endParaRPr>
        </a:p>
      </dgm:t>
    </dgm:pt>
    <dgm:pt modelId="{CADAA3D9-7C63-4729-85B0-64C8AF644EEF}" type="sibTrans" cxnId="{63E4D827-0083-4625-9FD6-043D8D32091E}">
      <dgm:prSet/>
      <dgm:spPr/>
      <dgm:t>
        <a:bodyPr/>
        <a:lstStyle/>
        <a:p>
          <a:endParaRPr lang="en-US" sz="3200"/>
        </a:p>
      </dgm:t>
    </dgm:pt>
    <dgm:pt modelId="{FC93695B-FD0E-4353-B1FD-4328F4386DEC}" type="parTrans" cxnId="{63E4D827-0083-4625-9FD6-043D8D32091E}">
      <dgm:prSet/>
      <dgm:spPr/>
      <dgm:t>
        <a:bodyPr/>
        <a:lstStyle/>
        <a:p>
          <a:endParaRPr lang="en-US" sz="3200"/>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3" custLinFactNeighborY="-15667">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3" custScaleX="259632" custScaleY="126278">
        <dgm:presLayoutVars>
          <dgm:bulletEnabled val="1"/>
        </dgm:presLayoutVars>
      </dgm:prSet>
      <dgm:spPr>
        <a:prstGeom prst="rect">
          <a:avLst/>
        </a:prstGeom>
      </dgm:spPr>
      <dgm:t>
        <a:bodyPr/>
        <a:lstStyle/>
        <a:p>
          <a:endParaRPr lang="en-US"/>
        </a:p>
      </dgm:t>
    </dgm:pt>
    <dgm:pt modelId="{AB8574CC-D4F2-4555-AEE3-F4EE58B11D03}" type="pres">
      <dgm:prSet presAssocID="{CF9FB981-E6ED-4440-AC98-4E4E2ABA2C55}" presName="sp" presStyleCnt="0"/>
      <dgm:spPr/>
      <dgm:t>
        <a:bodyPr/>
        <a:lstStyle/>
        <a:p>
          <a:endParaRPr lang="en-US"/>
        </a:p>
      </dgm:t>
    </dgm:pt>
    <dgm:pt modelId="{85B8F607-FDD8-476A-ADBE-E1250824F294}" type="pres">
      <dgm:prSet presAssocID="{AA046201-5C4D-445E-BF0B-5C6D2B0A1945}" presName="linNode" presStyleCnt="0"/>
      <dgm:spPr/>
      <dgm:t>
        <a:bodyPr/>
        <a:lstStyle/>
        <a:p>
          <a:endParaRPr lang="en-US"/>
        </a:p>
      </dgm:t>
    </dgm:pt>
    <dgm:pt modelId="{C04276DC-EE64-470A-B8BC-09067B8045FA}" type="pres">
      <dgm:prSet presAssocID="{AA046201-5C4D-445E-BF0B-5C6D2B0A1945}" presName="parentText" presStyleLbl="node1" presStyleIdx="1" presStyleCnt="3">
        <dgm:presLayoutVars>
          <dgm:chMax val="1"/>
          <dgm:bulletEnabled val="1"/>
        </dgm:presLayoutVars>
      </dgm:prSet>
      <dgm:spPr>
        <a:prstGeom prst="roundRect">
          <a:avLst/>
        </a:prstGeom>
      </dgm:spPr>
      <dgm:t>
        <a:bodyPr/>
        <a:lstStyle/>
        <a:p>
          <a:endParaRPr lang="en-US"/>
        </a:p>
      </dgm:t>
    </dgm:pt>
    <dgm:pt modelId="{B37A5355-225B-4C6F-AED7-6C620F99EECC}" type="pres">
      <dgm:prSet presAssocID="{AA046201-5C4D-445E-BF0B-5C6D2B0A1945}" presName="descendantText" presStyleLbl="alignAccFollowNode1" presStyleIdx="1" presStyleCnt="3" custScaleX="259632">
        <dgm:presLayoutVars>
          <dgm:bulletEnabled val="1"/>
        </dgm:presLayoutVars>
      </dgm:prSet>
      <dgm:spPr>
        <a:prstGeom prst="rect">
          <a:avLst/>
        </a:prstGeom>
      </dgm:spPr>
      <dgm:t>
        <a:bodyPr/>
        <a:lstStyle/>
        <a:p>
          <a:endParaRPr lang="en-US"/>
        </a:p>
      </dgm:t>
    </dgm:pt>
    <dgm:pt modelId="{5ACAA866-A8A8-4183-97B5-CEEAB1525C60}" type="pres">
      <dgm:prSet presAssocID="{40767EFF-7D52-4469-ACEE-7D28E67337E2}" presName="sp" presStyleCnt="0"/>
      <dgm:spPr/>
      <dgm:t>
        <a:bodyPr/>
        <a:lstStyle/>
        <a:p>
          <a:endParaRPr lang="en-US"/>
        </a:p>
      </dgm:t>
    </dgm:pt>
    <dgm:pt modelId="{477213BE-9E91-4950-8451-7F60796F47F4}" type="pres">
      <dgm:prSet presAssocID="{D1776C8F-2B10-4075-8DF7-7F65AB725ED5}" presName="linNode" presStyleCnt="0"/>
      <dgm:spPr/>
      <dgm:t>
        <a:bodyPr/>
        <a:lstStyle/>
        <a:p>
          <a:endParaRPr lang="en-US"/>
        </a:p>
      </dgm:t>
    </dgm:pt>
    <dgm:pt modelId="{F5034101-5B7D-4FE7-B47A-5A48CF39606B}" type="pres">
      <dgm:prSet presAssocID="{D1776C8F-2B10-4075-8DF7-7F65AB725ED5}" presName="parentText" presStyleLbl="node1" presStyleIdx="2" presStyleCnt="3">
        <dgm:presLayoutVars>
          <dgm:chMax val="1"/>
          <dgm:bulletEnabled val="1"/>
        </dgm:presLayoutVars>
      </dgm:prSet>
      <dgm:spPr>
        <a:prstGeom prst="roundRect">
          <a:avLst/>
        </a:prstGeom>
      </dgm:spPr>
      <dgm:t>
        <a:bodyPr/>
        <a:lstStyle/>
        <a:p>
          <a:endParaRPr lang="en-US"/>
        </a:p>
      </dgm:t>
    </dgm:pt>
    <dgm:pt modelId="{C7C3E6FD-D83F-4BDA-907E-B5EE041DA931}" type="pres">
      <dgm:prSet presAssocID="{D1776C8F-2B10-4075-8DF7-7F65AB725ED5}" presName="descendantText" presStyleLbl="alignAccFollowNode1" presStyleIdx="2" presStyleCnt="3" custScaleX="259632">
        <dgm:presLayoutVars>
          <dgm:bulletEnabled val="1"/>
        </dgm:presLayoutVars>
      </dgm:prSet>
      <dgm:spPr>
        <a:prstGeom prst="rect">
          <a:avLst/>
        </a:prstGeom>
      </dgm:spPr>
      <dgm:t>
        <a:bodyPr/>
        <a:lstStyle/>
        <a:p>
          <a:endParaRPr lang="en-US"/>
        </a:p>
      </dgm:t>
    </dgm:pt>
  </dgm:ptLst>
  <dgm:cxnLst>
    <dgm:cxn modelId="{7077B78D-FCDC-4519-8416-DC357ACD5043}" srcId="{F6FEADD9-F67D-41F5-BA4C-3C84956E7F46}" destId="{D1776C8F-2B10-4075-8DF7-7F65AB725ED5}" srcOrd="2" destOrd="0" parTransId="{7291E740-3E17-41B3-99D3-1D67AE37CC3F}" sibTransId="{88B75C29-8054-417D-BCE3-878A55118F6D}"/>
    <dgm:cxn modelId="{119690D4-400B-468B-8BA0-5C9C9E2AFEAF}" srcId="{D1776C8F-2B10-4075-8DF7-7F65AB725ED5}" destId="{6BE4E373-0656-4EDC-821E-BE09C952B1F6}" srcOrd="0" destOrd="0" parTransId="{34218063-BF94-4304-99BD-B3F7BA4D3C8F}" sibTransId="{E17B9BF1-2948-497F-8EC7-3BF734D839DB}"/>
    <dgm:cxn modelId="{66277175-2548-486C-BA9A-E6E88A0B22AD}" type="presOf" srcId="{F6FEADD9-F67D-41F5-BA4C-3C84956E7F46}" destId="{AAE7A1E6-6847-453D-B55B-8A82BF138C1D}" srcOrd="0" destOrd="0" presId="urn:microsoft.com/office/officeart/2005/8/layout/vList5"/>
    <dgm:cxn modelId="{ACA20438-06E1-42A9-A9F7-DB31E1357B25}" type="presOf" srcId="{6BE4E373-0656-4EDC-821E-BE09C952B1F6}" destId="{C7C3E6FD-D83F-4BDA-907E-B5EE041DA931}"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9071FB3B-D26B-4384-BD1A-80C12C62D02C}" srcId="{AA046201-5C4D-445E-BF0B-5C6D2B0A1945}" destId="{C59269D0-92A5-481C-BA64-727AFB0DD545}" srcOrd="0" destOrd="0" parTransId="{312CC84D-092F-422A-AA24-A4619DBBB7BE}" sibTransId="{266DE8E8-1339-41C4-B9A7-6148496C7FA9}"/>
    <dgm:cxn modelId="{B8AF1086-D7BE-446F-9133-738B599E9A7D}" srcId="{F6FEADD9-F67D-41F5-BA4C-3C84956E7F46}" destId="{AA046201-5C4D-445E-BF0B-5C6D2B0A1945}" srcOrd="1" destOrd="0" parTransId="{FE92FC33-5E0F-4302-9E80-A69E8ACDDE56}" sibTransId="{40767EFF-7D52-4469-ACEE-7D28E67337E2}"/>
    <dgm:cxn modelId="{F1898AD9-E337-4B62-A5AB-33A89C30A720}" type="presOf" srcId="{AA046201-5C4D-445E-BF0B-5C6D2B0A1945}" destId="{C04276DC-EE64-470A-B8BC-09067B8045FA}" srcOrd="0" destOrd="0" presId="urn:microsoft.com/office/officeart/2005/8/layout/vList5"/>
    <dgm:cxn modelId="{D717B0F0-B181-4273-9928-43123A6C5ECC}" type="presOf" srcId="{74EE5CD8-078F-4590-BF9C-A341A294A016}" destId="{7E429971-BC57-430F-BB25-C0574E5E39E3}" srcOrd="0" destOrd="0" presId="urn:microsoft.com/office/officeart/2005/8/layout/vList5"/>
    <dgm:cxn modelId="{33367AF6-DE90-4ADA-A196-B532C69DCECB}" type="presOf" srcId="{D1776C8F-2B10-4075-8DF7-7F65AB725ED5}" destId="{F5034101-5B7D-4FE7-B47A-5A48CF39606B}" srcOrd="0" destOrd="0" presId="urn:microsoft.com/office/officeart/2005/8/layout/vList5"/>
    <dgm:cxn modelId="{79AE2140-C88B-42C0-B1C5-E30F6AD08A13}" type="presOf" srcId="{1E4D3931-0DBD-4211-A24A-6AF364284B1E}" destId="{D54B1729-BC98-42C1-9C6C-D65DCBA4358F}"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EF50AA26-9D64-43D9-8B80-E24EDF0F960E}" type="presOf" srcId="{C59269D0-92A5-481C-BA64-727AFB0DD545}" destId="{B37A5355-225B-4C6F-AED7-6C620F99EECC}" srcOrd="0" destOrd="0" presId="urn:microsoft.com/office/officeart/2005/8/layout/vList5"/>
    <dgm:cxn modelId="{0DE4FE95-326D-4FD4-BB67-066B28277F2D}" type="presParOf" srcId="{AAE7A1E6-6847-453D-B55B-8A82BF138C1D}" destId="{C4407577-18A2-46E0-8805-2838042EB67A}" srcOrd="0" destOrd="0" presId="urn:microsoft.com/office/officeart/2005/8/layout/vList5"/>
    <dgm:cxn modelId="{5AA24B35-223C-4B74-9A5F-D34C20372BE8}" type="presParOf" srcId="{C4407577-18A2-46E0-8805-2838042EB67A}" destId="{7E429971-BC57-430F-BB25-C0574E5E39E3}" srcOrd="0" destOrd="0" presId="urn:microsoft.com/office/officeart/2005/8/layout/vList5"/>
    <dgm:cxn modelId="{8CC96544-E0E8-4933-8032-E933870D30CF}" type="presParOf" srcId="{C4407577-18A2-46E0-8805-2838042EB67A}" destId="{D54B1729-BC98-42C1-9C6C-D65DCBA4358F}" srcOrd="1" destOrd="0" presId="urn:microsoft.com/office/officeart/2005/8/layout/vList5"/>
    <dgm:cxn modelId="{7ACFC4AE-68D0-4706-B8C0-E34A795492F4}" type="presParOf" srcId="{AAE7A1E6-6847-453D-B55B-8A82BF138C1D}" destId="{AB8574CC-D4F2-4555-AEE3-F4EE58B11D03}" srcOrd="1" destOrd="0" presId="urn:microsoft.com/office/officeart/2005/8/layout/vList5"/>
    <dgm:cxn modelId="{5433A490-9987-47B1-921C-BA2FC8FA41BF}" type="presParOf" srcId="{AAE7A1E6-6847-453D-B55B-8A82BF138C1D}" destId="{85B8F607-FDD8-476A-ADBE-E1250824F294}" srcOrd="2" destOrd="0" presId="urn:microsoft.com/office/officeart/2005/8/layout/vList5"/>
    <dgm:cxn modelId="{DC4F9A56-1B72-4A92-9C25-331C26A44580}" type="presParOf" srcId="{85B8F607-FDD8-476A-ADBE-E1250824F294}" destId="{C04276DC-EE64-470A-B8BC-09067B8045FA}" srcOrd="0" destOrd="0" presId="urn:microsoft.com/office/officeart/2005/8/layout/vList5"/>
    <dgm:cxn modelId="{91962EA9-E5AE-4867-8876-E6B0CE91A227}" type="presParOf" srcId="{85B8F607-FDD8-476A-ADBE-E1250824F294}" destId="{B37A5355-225B-4C6F-AED7-6C620F99EECC}" srcOrd="1" destOrd="0" presId="urn:microsoft.com/office/officeart/2005/8/layout/vList5"/>
    <dgm:cxn modelId="{88B4E648-C335-46C1-9821-D0224DEF4AB1}" type="presParOf" srcId="{AAE7A1E6-6847-453D-B55B-8A82BF138C1D}" destId="{5ACAA866-A8A8-4183-97B5-CEEAB1525C60}" srcOrd="3" destOrd="0" presId="urn:microsoft.com/office/officeart/2005/8/layout/vList5"/>
    <dgm:cxn modelId="{2AC98FF9-51D7-4FEF-82E6-B34D59B28068}" type="presParOf" srcId="{AAE7A1E6-6847-453D-B55B-8A82BF138C1D}" destId="{477213BE-9E91-4950-8451-7F60796F47F4}" srcOrd="4" destOrd="0" presId="urn:microsoft.com/office/officeart/2005/8/layout/vList5"/>
    <dgm:cxn modelId="{DCE12CAE-6338-44AA-B901-4B4532245199}" type="presParOf" srcId="{477213BE-9E91-4950-8451-7F60796F47F4}" destId="{F5034101-5B7D-4FE7-B47A-5A48CF39606B}" srcOrd="0" destOrd="0" presId="urn:microsoft.com/office/officeart/2005/8/layout/vList5"/>
    <dgm:cxn modelId="{6AD5B696-7B00-40B5-A831-58820BC16973}" type="presParOf" srcId="{477213BE-9E91-4950-8451-7F60796F47F4}" destId="{C7C3E6FD-D83F-4BDA-907E-B5EE041DA93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r>
            <a:rPr lang="en-US" sz="4400" dirty="0" smtClean="0"/>
            <a:t>4</a:t>
          </a:r>
          <a:endParaRPr lang="en-US" sz="4400" dirty="0"/>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en-US" sz="4400" dirty="0" smtClean="0"/>
            <a:t>5</a:t>
          </a:r>
          <a:endParaRPr lang="en-US" sz="4400" dirty="0"/>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r>
            <a:rPr lang="en-IE" sz="2000" b="0" i="0" dirty="0" smtClean="0"/>
            <a:t>Ok I have a race in mind – what next and by when?</a:t>
          </a:r>
          <a:endParaRPr lang="en-US" sz="2000" baseline="0" dirty="0">
            <a:effectLst>
              <a:outerShdw blurRad="38100" dist="38100" dir="2700000" algn="tl">
                <a:srgbClr val="000000">
                  <a:alpha val="43137"/>
                </a:srgbClr>
              </a:outerShdw>
            </a:effectLst>
          </a:endParaRP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D1776C8F-2B10-4075-8DF7-7F65AB725ED5}">
      <dgm:prSet phldrT="[Text]" custT="1"/>
      <dgm:spPr/>
      <dgm:t>
        <a:bodyPr/>
        <a:lstStyle/>
        <a:p>
          <a:r>
            <a:rPr lang="en-US" sz="4400" dirty="0" smtClean="0"/>
            <a:t>6</a:t>
          </a:r>
          <a:endParaRPr lang="en-US" sz="4400" dirty="0"/>
        </a:p>
      </dgm:t>
    </dgm:pt>
    <dgm:pt modelId="{7291E740-3E17-41B3-99D3-1D67AE37CC3F}" type="parTrans" cxnId="{7077B78D-FCDC-4519-8416-DC357ACD5043}">
      <dgm:prSet/>
      <dgm:spPr/>
      <dgm:t>
        <a:bodyPr/>
        <a:lstStyle/>
        <a:p>
          <a:endParaRPr lang="en-US" sz="3200"/>
        </a:p>
      </dgm:t>
    </dgm:pt>
    <dgm:pt modelId="{88B75C29-8054-417D-BCE3-878A55118F6D}" type="sibTrans" cxnId="{7077B78D-FCDC-4519-8416-DC357ACD5043}">
      <dgm:prSet/>
      <dgm:spPr/>
      <dgm:t>
        <a:bodyPr/>
        <a:lstStyle/>
        <a:p>
          <a:endParaRPr lang="en-US" sz="3200"/>
        </a:p>
      </dgm:t>
    </dgm:pt>
    <dgm:pt modelId="{6BE4E373-0656-4EDC-821E-BE09C952B1F6}">
      <dgm:prSet phldrT="[Text]" custT="1"/>
      <dgm:spPr/>
      <dgm:t>
        <a:bodyPr/>
        <a:lstStyle/>
        <a:p>
          <a:r>
            <a:rPr lang="en-US" sz="2000" baseline="0" dirty="0" smtClean="0">
              <a:effectLst>
                <a:outerShdw blurRad="38100" dist="38100" dir="2700000" algn="tl">
                  <a:srgbClr val="000000">
                    <a:alpha val="43137"/>
                  </a:srgbClr>
                </a:outerShdw>
              </a:effectLst>
            </a:rPr>
            <a:t>Q&amp;A</a:t>
          </a:r>
          <a:endParaRPr lang="en-US" sz="2000" baseline="0" dirty="0">
            <a:effectLst>
              <a:outerShdw blurRad="38100" dist="38100" dir="2700000" algn="tl">
                <a:srgbClr val="000000">
                  <a:alpha val="43137"/>
                </a:srgbClr>
              </a:outerShdw>
            </a:effectLst>
          </a:endParaRPr>
        </a:p>
      </dgm:t>
    </dgm:pt>
    <dgm:pt modelId="{34218063-BF94-4304-99BD-B3F7BA4D3C8F}" type="parTrans" cxnId="{119690D4-400B-468B-8BA0-5C9C9E2AFEAF}">
      <dgm:prSet/>
      <dgm:spPr/>
      <dgm:t>
        <a:bodyPr/>
        <a:lstStyle/>
        <a:p>
          <a:endParaRPr lang="en-US" sz="3200"/>
        </a:p>
      </dgm:t>
    </dgm:pt>
    <dgm:pt modelId="{E17B9BF1-2948-497F-8EC7-3BF734D839DB}" type="sibTrans" cxnId="{119690D4-400B-468B-8BA0-5C9C9E2AFEAF}">
      <dgm:prSet/>
      <dgm:spPr/>
      <dgm:t>
        <a:bodyPr/>
        <a:lstStyle/>
        <a:p>
          <a:endParaRPr lang="en-US" sz="3200"/>
        </a:p>
      </dgm:t>
    </dgm:pt>
    <dgm:pt modelId="{1E4D3931-0DBD-4211-A24A-6AF364284B1E}">
      <dgm:prSet phldrT="[Text]" custT="1"/>
      <dgm:spPr/>
      <dgm:t>
        <a:bodyPr/>
        <a:lstStyle/>
        <a:p>
          <a:pPr marL="280988" indent="-280988"/>
          <a:r>
            <a:rPr lang="en-IE" sz="2000" b="0" i="0" dirty="0" smtClean="0"/>
            <a:t>What Ironman would be best for me and/or the club?</a:t>
          </a:r>
          <a:endParaRPr lang="en-US" sz="2000" baseline="0" dirty="0">
            <a:effectLst>
              <a:outerShdw blurRad="38100" dist="38100" dir="2700000" algn="tl">
                <a:srgbClr val="000000">
                  <a:alpha val="43137"/>
                </a:srgbClr>
              </a:outerShdw>
            </a:effectLst>
          </a:endParaRPr>
        </a:p>
      </dgm:t>
    </dgm:pt>
    <dgm:pt modelId="{CADAA3D9-7C63-4729-85B0-64C8AF644EEF}" type="sibTrans" cxnId="{63E4D827-0083-4625-9FD6-043D8D32091E}">
      <dgm:prSet/>
      <dgm:spPr/>
      <dgm:t>
        <a:bodyPr/>
        <a:lstStyle/>
        <a:p>
          <a:endParaRPr lang="en-US" sz="3200"/>
        </a:p>
      </dgm:t>
    </dgm:pt>
    <dgm:pt modelId="{FC93695B-FD0E-4353-B1FD-4328F4386DEC}" type="parTrans" cxnId="{63E4D827-0083-4625-9FD6-043D8D32091E}">
      <dgm:prSet/>
      <dgm:spPr/>
      <dgm:t>
        <a:bodyPr/>
        <a:lstStyle/>
        <a:p>
          <a:endParaRPr lang="en-US" sz="3200"/>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3" custLinFactNeighborY="-15667">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3" custScaleX="259632">
        <dgm:presLayoutVars>
          <dgm:bulletEnabled val="1"/>
        </dgm:presLayoutVars>
      </dgm:prSet>
      <dgm:spPr>
        <a:prstGeom prst="rect">
          <a:avLst/>
        </a:prstGeom>
      </dgm:spPr>
      <dgm:t>
        <a:bodyPr/>
        <a:lstStyle/>
        <a:p>
          <a:endParaRPr lang="en-US"/>
        </a:p>
      </dgm:t>
    </dgm:pt>
    <dgm:pt modelId="{AB8574CC-D4F2-4555-AEE3-F4EE58B11D03}" type="pres">
      <dgm:prSet presAssocID="{CF9FB981-E6ED-4440-AC98-4E4E2ABA2C55}" presName="sp" presStyleCnt="0"/>
      <dgm:spPr/>
      <dgm:t>
        <a:bodyPr/>
        <a:lstStyle/>
        <a:p>
          <a:endParaRPr lang="en-US"/>
        </a:p>
      </dgm:t>
    </dgm:pt>
    <dgm:pt modelId="{85B8F607-FDD8-476A-ADBE-E1250824F294}" type="pres">
      <dgm:prSet presAssocID="{AA046201-5C4D-445E-BF0B-5C6D2B0A1945}" presName="linNode" presStyleCnt="0"/>
      <dgm:spPr/>
      <dgm:t>
        <a:bodyPr/>
        <a:lstStyle/>
        <a:p>
          <a:endParaRPr lang="en-US"/>
        </a:p>
      </dgm:t>
    </dgm:pt>
    <dgm:pt modelId="{C04276DC-EE64-470A-B8BC-09067B8045FA}" type="pres">
      <dgm:prSet presAssocID="{AA046201-5C4D-445E-BF0B-5C6D2B0A1945}" presName="parentText" presStyleLbl="node1" presStyleIdx="1" presStyleCnt="3">
        <dgm:presLayoutVars>
          <dgm:chMax val="1"/>
          <dgm:bulletEnabled val="1"/>
        </dgm:presLayoutVars>
      </dgm:prSet>
      <dgm:spPr>
        <a:prstGeom prst="roundRect">
          <a:avLst/>
        </a:prstGeom>
      </dgm:spPr>
      <dgm:t>
        <a:bodyPr/>
        <a:lstStyle/>
        <a:p>
          <a:endParaRPr lang="en-US"/>
        </a:p>
      </dgm:t>
    </dgm:pt>
    <dgm:pt modelId="{B37A5355-225B-4C6F-AED7-6C620F99EECC}" type="pres">
      <dgm:prSet presAssocID="{AA046201-5C4D-445E-BF0B-5C6D2B0A1945}" presName="descendantText" presStyleLbl="alignAccFollowNode1" presStyleIdx="1" presStyleCnt="3" custScaleX="259632">
        <dgm:presLayoutVars>
          <dgm:bulletEnabled val="1"/>
        </dgm:presLayoutVars>
      </dgm:prSet>
      <dgm:spPr>
        <a:prstGeom prst="rect">
          <a:avLst/>
        </a:prstGeom>
      </dgm:spPr>
      <dgm:t>
        <a:bodyPr/>
        <a:lstStyle/>
        <a:p>
          <a:endParaRPr lang="en-US"/>
        </a:p>
      </dgm:t>
    </dgm:pt>
    <dgm:pt modelId="{5ACAA866-A8A8-4183-97B5-CEEAB1525C60}" type="pres">
      <dgm:prSet presAssocID="{40767EFF-7D52-4469-ACEE-7D28E67337E2}" presName="sp" presStyleCnt="0"/>
      <dgm:spPr/>
      <dgm:t>
        <a:bodyPr/>
        <a:lstStyle/>
        <a:p>
          <a:endParaRPr lang="en-US"/>
        </a:p>
      </dgm:t>
    </dgm:pt>
    <dgm:pt modelId="{477213BE-9E91-4950-8451-7F60796F47F4}" type="pres">
      <dgm:prSet presAssocID="{D1776C8F-2B10-4075-8DF7-7F65AB725ED5}" presName="linNode" presStyleCnt="0"/>
      <dgm:spPr/>
      <dgm:t>
        <a:bodyPr/>
        <a:lstStyle/>
        <a:p>
          <a:endParaRPr lang="en-US"/>
        </a:p>
      </dgm:t>
    </dgm:pt>
    <dgm:pt modelId="{F5034101-5B7D-4FE7-B47A-5A48CF39606B}" type="pres">
      <dgm:prSet presAssocID="{D1776C8F-2B10-4075-8DF7-7F65AB725ED5}" presName="parentText" presStyleLbl="node1" presStyleIdx="2" presStyleCnt="3">
        <dgm:presLayoutVars>
          <dgm:chMax val="1"/>
          <dgm:bulletEnabled val="1"/>
        </dgm:presLayoutVars>
      </dgm:prSet>
      <dgm:spPr>
        <a:prstGeom prst="roundRect">
          <a:avLst/>
        </a:prstGeom>
      </dgm:spPr>
      <dgm:t>
        <a:bodyPr/>
        <a:lstStyle/>
        <a:p>
          <a:endParaRPr lang="en-US"/>
        </a:p>
      </dgm:t>
    </dgm:pt>
    <dgm:pt modelId="{C7C3E6FD-D83F-4BDA-907E-B5EE041DA931}" type="pres">
      <dgm:prSet presAssocID="{D1776C8F-2B10-4075-8DF7-7F65AB725ED5}" presName="descendantText" presStyleLbl="alignAccFollowNode1" presStyleIdx="2" presStyleCnt="3" custScaleX="259632">
        <dgm:presLayoutVars>
          <dgm:bulletEnabled val="1"/>
        </dgm:presLayoutVars>
      </dgm:prSet>
      <dgm:spPr>
        <a:prstGeom prst="rect">
          <a:avLst/>
        </a:prstGeom>
      </dgm:spPr>
      <dgm:t>
        <a:bodyPr/>
        <a:lstStyle/>
        <a:p>
          <a:endParaRPr lang="en-US"/>
        </a:p>
      </dgm:t>
    </dgm:pt>
  </dgm:ptLst>
  <dgm:cxnLst>
    <dgm:cxn modelId="{03ABE746-CE3A-44ED-BF15-30380CE36253}" type="presOf" srcId="{F6FEADD9-F67D-41F5-BA4C-3C84956E7F46}" destId="{AAE7A1E6-6847-453D-B55B-8A82BF138C1D}"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66F6DF43-AB8C-4A41-8260-AF7CF7671F68}" type="presOf" srcId="{74EE5CD8-078F-4590-BF9C-A341A294A016}" destId="{7E429971-BC57-430F-BB25-C0574E5E39E3}" srcOrd="0" destOrd="0" presId="urn:microsoft.com/office/officeart/2005/8/layout/vList5"/>
    <dgm:cxn modelId="{B8AF1086-D7BE-446F-9133-738B599E9A7D}" srcId="{F6FEADD9-F67D-41F5-BA4C-3C84956E7F46}" destId="{AA046201-5C4D-445E-BF0B-5C6D2B0A1945}" srcOrd="1" destOrd="0" parTransId="{FE92FC33-5E0F-4302-9E80-A69E8ACDDE56}" sibTransId="{40767EFF-7D52-4469-ACEE-7D28E67337E2}"/>
    <dgm:cxn modelId="{B474FD9C-31BD-4483-9F49-C0C65D4867FC}" type="presOf" srcId="{6BE4E373-0656-4EDC-821E-BE09C952B1F6}" destId="{C7C3E6FD-D83F-4BDA-907E-B5EE041DA931}" srcOrd="0" destOrd="0" presId="urn:microsoft.com/office/officeart/2005/8/layout/vList5"/>
    <dgm:cxn modelId="{9071FB3B-D26B-4384-BD1A-80C12C62D02C}" srcId="{AA046201-5C4D-445E-BF0B-5C6D2B0A1945}" destId="{C59269D0-92A5-481C-BA64-727AFB0DD545}" srcOrd="0" destOrd="0" parTransId="{312CC84D-092F-422A-AA24-A4619DBBB7BE}" sibTransId="{266DE8E8-1339-41C4-B9A7-6148496C7FA9}"/>
    <dgm:cxn modelId="{4D3C087A-6561-4214-AF93-9E0D7F79AF0C}" type="presOf" srcId="{AA046201-5C4D-445E-BF0B-5C6D2B0A1945}" destId="{C04276DC-EE64-470A-B8BC-09067B8045FA}" srcOrd="0" destOrd="0" presId="urn:microsoft.com/office/officeart/2005/8/layout/vList5"/>
    <dgm:cxn modelId="{AE86771A-758F-41E2-8A1E-0142EDD116E4}" type="presOf" srcId="{C59269D0-92A5-481C-BA64-727AFB0DD545}" destId="{B37A5355-225B-4C6F-AED7-6C620F99EECC}" srcOrd="0" destOrd="0" presId="urn:microsoft.com/office/officeart/2005/8/layout/vList5"/>
    <dgm:cxn modelId="{761E6645-8DBF-4360-A3D3-7FB32304F9E6}" type="presOf" srcId="{1E4D3931-0DBD-4211-A24A-6AF364284B1E}" destId="{D54B1729-BC98-42C1-9C6C-D65DCBA4358F}"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7077B78D-FCDC-4519-8416-DC357ACD5043}" srcId="{F6FEADD9-F67D-41F5-BA4C-3C84956E7F46}" destId="{D1776C8F-2B10-4075-8DF7-7F65AB725ED5}" srcOrd="2" destOrd="0" parTransId="{7291E740-3E17-41B3-99D3-1D67AE37CC3F}" sibTransId="{88B75C29-8054-417D-BCE3-878A55118F6D}"/>
    <dgm:cxn modelId="{3E4D4528-4366-44FA-A5F4-48A238022F21}" type="presOf" srcId="{D1776C8F-2B10-4075-8DF7-7F65AB725ED5}" destId="{F5034101-5B7D-4FE7-B47A-5A48CF39606B}" srcOrd="0" destOrd="0" presId="urn:microsoft.com/office/officeart/2005/8/layout/vList5"/>
    <dgm:cxn modelId="{119690D4-400B-468B-8BA0-5C9C9E2AFEAF}" srcId="{D1776C8F-2B10-4075-8DF7-7F65AB725ED5}" destId="{6BE4E373-0656-4EDC-821E-BE09C952B1F6}" srcOrd="0" destOrd="0" parTransId="{34218063-BF94-4304-99BD-B3F7BA4D3C8F}" sibTransId="{E17B9BF1-2948-497F-8EC7-3BF734D839DB}"/>
    <dgm:cxn modelId="{EFB21AFB-BE2E-4DB4-AA1F-4B9791678D71}" type="presParOf" srcId="{AAE7A1E6-6847-453D-B55B-8A82BF138C1D}" destId="{C4407577-18A2-46E0-8805-2838042EB67A}" srcOrd="0" destOrd="0" presId="urn:microsoft.com/office/officeart/2005/8/layout/vList5"/>
    <dgm:cxn modelId="{3EF658A4-9264-4095-916D-F465009C0B51}" type="presParOf" srcId="{C4407577-18A2-46E0-8805-2838042EB67A}" destId="{7E429971-BC57-430F-BB25-C0574E5E39E3}" srcOrd="0" destOrd="0" presId="urn:microsoft.com/office/officeart/2005/8/layout/vList5"/>
    <dgm:cxn modelId="{5B851250-1284-4A48-96B2-6EBC972B54F9}" type="presParOf" srcId="{C4407577-18A2-46E0-8805-2838042EB67A}" destId="{D54B1729-BC98-42C1-9C6C-D65DCBA4358F}" srcOrd="1" destOrd="0" presId="urn:microsoft.com/office/officeart/2005/8/layout/vList5"/>
    <dgm:cxn modelId="{7FB84769-9817-4269-A3F4-EE009AAEE849}" type="presParOf" srcId="{AAE7A1E6-6847-453D-B55B-8A82BF138C1D}" destId="{AB8574CC-D4F2-4555-AEE3-F4EE58B11D03}" srcOrd="1" destOrd="0" presId="urn:microsoft.com/office/officeart/2005/8/layout/vList5"/>
    <dgm:cxn modelId="{8C1B3649-B4B8-41C4-9527-30628C2FBDCA}" type="presParOf" srcId="{AAE7A1E6-6847-453D-B55B-8A82BF138C1D}" destId="{85B8F607-FDD8-476A-ADBE-E1250824F294}" srcOrd="2" destOrd="0" presId="urn:microsoft.com/office/officeart/2005/8/layout/vList5"/>
    <dgm:cxn modelId="{81A827AB-7EB9-49AB-A795-00C05DE2BF7F}" type="presParOf" srcId="{85B8F607-FDD8-476A-ADBE-E1250824F294}" destId="{C04276DC-EE64-470A-B8BC-09067B8045FA}" srcOrd="0" destOrd="0" presId="urn:microsoft.com/office/officeart/2005/8/layout/vList5"/>
    <dgm:cxn modelId="{997FDD4A-D0B0-490F-AE0A-2347DD419AA3}" type="presParOf" srcId="{85B8F607-FDD8-476A-ADBE-E1250824F294}" destId="{B37A5355-225B-4C6F-AED7-6C620F99EECC}" srcOrd="1" destOrd="0" presId="urn:microsoft.com/office/officeart/2005/8/layout/vList5"/>
    <dgm:cxn modelId="{11B86640-4101-4307-B60F-49283BF30308}" type="presParOf" srcId="{AAE7A1E6-6847-453D-B55B-8A82BF138C1D}" destId="{5ACAA866-A8A8-4183-97B5-CEEAB1525C60}" srcOrd="3" destOrd="0" presId="urn:microsoft.com/office/officeart/2005/8/layout/vList5"/>
    <dgm:cxn modelId="{791B9957-95FD-498F-BD3E-CDC893D71E02}" type="presParOf" srcId="{AAE7A1E6-6847-453D-B55B-8A82BF138C1D}" destId="{477213BE-9E91-4950-8451-7F60796F47F4}" srcOrd="4" destOrd="0" presId="urn:microsoft.com/office/officeart/2005/8/layout/vList5"/>
    <dgm:cxn modelId="{1DF96097-007A-4649-AB26-ABAF1753A905}" type="presParOf" srcId="{477213BE-9E91-4950-8451-7F60796F47F4}" destId="{F5034101-5B7D-4FE7-B47A-5A48CF39606B}" srcOrd="0" destOrd="0" presId="urn:microsoft.com/office/officeart/2005/8/layout/vList5"/>
    <dgm:cxn modelId="{B026349E-EB69-45E9-A29B-791B3E5964E4}" type="presParOf" srcId="{477213BE-9E91-4950-8451-7F60796F47F4}" destId="{C7C3E6FD-D83F-4BDA-907E-B5EE041DA93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2931212" y="-1844148"/>
          <a:ext cx="1319068" cy="5010287"/>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889000">
            <a:lnSpc>
              <a:spcPct val="90000"/>
            </a:lnSpc>
            <a:spcBef>
              <a:spcPct val="0"/>
            </a:spcBef>
            <a:spcAft>
              <a:spcPct val="15000"/>
            </a:spcAft>
            <a:buChar char="••"/>
          </a:pPr>
          <a:r>
            <a:rPr lang="en-IE" sz="2000" b="0" i="0" kern="1200" dirty="0" smtClean="0"/>
            <a:t>What is Ironman all about?</a:t>
          </a:r>
          <a:endParaRPr lang="en-US" sz="2000" kern="1200" baseline="0" dirty="0">
            <a:effectLst>
              <a:outerShdw blurRad="38100" dist="38100" dir="2700000" algn="tl">
                <a:srgbClr val="000000">
                  <a:alpha val="43137"/>
                </a:srgbClr>
              </a:outerShdw>
            </a:effectLst>
          </a:endParaRPr>
        </a:p>
      </dsp:txBody>
      <dsp:txXfrm rot="-5400000">
        <a:off x="1085603" y="1461"/>
        <a:ext cx="5010287" cy="1319068"/>
      </dsp:txXfrm>
    </dsp:sp>
    <dsp:sp modelId="{7E429971-BC57-430F-BB25-C0574E5E39E3}">
      <dsp:nvSpPr>
        <dsp:cNvPr id="0" name=""/>
        <dsp:cNvSpPr/>
      </dsp:nvSpPr>
      <dsp:spPr>
        <a:xfrm>
          <a:off x="109" y="0"/>
          <a:ext cx="1085492" cy="1305718"/>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1</a:t>
          </a:r>
          <a:endParaRPr lang="en-US" sz="4400" kern="1200" dirty="0"/>
        </a:p>
      </dsp:txBody>
      <dsp:txXfrm>
        <a:off x="53098" y="52989"/>
        <a:ext cx="979514" cy="1199740"/>
      </dsp:txXfrm>
    </dsp:sp>
    <dsp:sp modelId="{B37A5355-225B-4C6F-AED7-6C620F99EECC}">
      <dsp:nvSpPr>
        <dsp:cNvPr id="0" name=""/>
        <dsp:cNvSpPr/>
      </dsp:nvSpPr>
      <dsp:spPr>
        <a:xfrm rot="5400000">
          <a:off x="3068458" y="-466468"/>
          <a:ext cx="1044575" cy="5010287"/>
        </a:xfrm>
        <a:prstGeom prst="rect">
          <a:avLst/>
        </a:prstGeom>
        <a:solidFill>
          <a:schemeClr val="accent3">
            <a:tint val="40000"/>
            <a:alpha val="90000"/>
            <a:hueOff val="5358427"/>
            <a:satOff val="-6896"/>
            <a:lumOff val="-537"/>
            <a:alphaOff val="0"/>
          </a:schemeClr>
        </a:solidFill>
        <a:ln w="9525" cap="flat" cmpd="sng" algn="ctr">
          <a:solidFill>
            <a:schemeClr val="accent3">
              <a:tint val="40000"/>
              <a:alpha val="90000"/>
              <a:hueOff val="5358427"/>
              <a:satOff val="-6896"/>
              <a:lumOff val="-53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IE" sz="2000" b="0" i="0" kern="1200" dirty="0" smtClean="0"/>
            <a:t>What factors should I consider before signing up for an Ironman?</a:t>
          </a:r>
          <a:endParaRPr lang="en-US" sz="2000" kern="1200" baseline="0" dirty="0">
            <a:effectLst>
              <a:outerShdw blurRad="38100" dist="38100" dir="2700000" algn="tl">
                <a:srgbClr val="000000">
                  <a:alpha val="43137"/>
                </a:srgbClr>
              </a:outerShdw>
            </a:effectLst>
          </a:endParaRPr>
        </a:p>
      </dsp:txBody>
      <dsp:txXfrm rot="-5400000">
        <a:off x="1085602" y="1516388"/>
        <a:ext cx="5010287" cy="1044575"/>
      </dsp:txXfrm>
    </dsp:sp>
    <dsp:sp modelId="{C04276DC-EE64-470A-B8BC-09067B8045FA}">
      <dsp:nvSpPr>
        <dsp:cNvPr id="0" name=""/>
        <dsp:cNvSpPr/>
      </dsp:nvSpPr>
      <dsp:spPr>
        <a:xfrm>
          <a:off x="109" y="1385815"/>
          <a:ext cx="1085492" cy="1305718"/>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smtClean="0"/>
            <a:t>2</a:t>
          </a:r>
          <a:endParaRPr lang="en-US" sz="4400" kern="1200" dirty="0"/>
        </a:p>
      </dsp:txBody>
      <dsp:txXfrm>
        <a:off x="53098" y="1438804"/>
        <a:ext cx="979514" cy="1199740"/>
      </dsp:txXfrm>
    </dsp:sp>
    <dsp:sp modelId="{C7C3E6FD-D83F-4BDA-907E-B5EE041DA931}">
      <dsp:nvSpPr>
        <dsp:cNvPr id="0" name=""/>
        <dsp:cNvSpPr/>
      </dsp:nvSpPr>
      <dsp:spPr>
        <a:xfrm rot="5400000">
          <a:off x="3068458" y="904535"/>
          <a:ext cx="1044575" cy="5010287"/>
        </a:xfrm>
        <a:prstGeom prst="rect">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IE" sz="2000" b="0" i="0" kern="1200" dirty="0" smtClean="0"/>
            <a:t>What training is typically involved?</a:t>
          </a:r>
          <a:endParaRPr lang="en-US" sz="2000" kern="1200" baseline="0" dirty="0">
            <a:effectLst>
              <a:outerShdw blurRad="38100" dist="38100" dir="2700000" algn="tl">
                <a:srgbClr val="000000">
                  <a:alpha val="43137"/>
                </a:srgbClr>
              </a:outerShdw>
            </a:effectLst>
          </a:endParaRPr>
        </a:p>
      </dsp:txBody>
      <dsp:txXfrm rot="-5400000">
        <a:off x="1085602" y="2887391"/>
        <a:ext cx="5010287" cy="1044575"/>
      </dsp:txXfrm>
    </dsp:sp>
    <dsp:sp modelId="{F5034101-5B7D-4FE7-B47A-5A48CF39606B}">
      <dsp:nvSpPr>
        <dsp:cNvPr id="0" name=""/>
        <dsp:cNvSpPr/>
      </dsp:nvSpPr>
      <dsp:spPr>
        <a:xfrm>
          <a:off x="109" y="2756820"/>
          <a:ext cx="1085492" cy="1305718"/>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3</a:t>
          </a:r>
          <a:endParaRPr lang="en-US" sz="4400" kern="1200" dirty="0"/>
        </a:p>
      </dsp:txBody>
      <dsp:txXfrm>
        <a:off x="53098" y="2809809"/>
        <a:ext cx="979514" cy="1199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3066871" y="-1848315"/>
          <a:ext cx="1047750" cy="5010287"/>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889000">
            <a:lnSpc>
              <a:spcPct val="90000"/>
            </a:lnSpc>
            <a:spcBef>
              <a:spcPct val="0"/>
            </a:spcBef>
            <a:spcAft>
              <a:spcPct val="15000"/>
            </a:spcAft>
            <a:buChar char="••"/>
          </a:pPr>
          <a:r>
            <a:rPr lang="en-IE" sz="2000" b="0" i="0" kern="1200" dirty="0" smtClean="0"/>
            <a:t>What Ironman would be best for me and/or the club?</a:t>
          </a:r>
          <a:endParaRPr lang="en-US" sz="2000" kern="1200" baseline="0" dirty="0">
            <a:effectLst>
              <a:outerShdw blurRad="38100" dist="38100" dir="2700000" algn="tl">
                <a:srgbClr val="000000">
                  <a:alpha val="43137"/>
                </a:srgbClr>
              </a:outerShdw>
            </a:effectLst>
          </a:endParaRPr>
        </a:p>
      </dsp:txBody>
      <dsp:txXfrm rot="-5400000">
        <a:off x="1085603" y="132953"/>
        <a:ext cx="5010287" cy="1047750"/>
      </dsp:txXfrm>
    </dsp:sp>
    <dsp:sp modelId="{7E429971-BC57-430F-BB25-C0574E5E39E3}">
      <dsp:nvSpPr>
        <dsp:cNvPr id="0" name=""/>
        <dsp:cNvSpPr/>
      </dsp:nvSpPr>
      <dsp:spPr>
        <a:xfrm>
          <a:off x="109" y="0"/>
          <a:ext cx="1085492" cy="130968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4</a:t>
          </a:r>
          <a:endParaRPr lang="en-US" sz="4400" kern="1200" dirty="0"/>
        </a:p>
      </dsp:txBody>
      <dsp:txXfrm>
        <a:off x="53098" y="52989"/>
        <a:ext cx="979514" cy="1203709"/>
      </dsp:txXfrm>
    </dsp:sp>
    <dsp:sp modelId="{B37A5355-225B-4C6F-AED7-6C620F99EECC}">
      <dsp:nvSpPr>
        <dsp:cNvPr id="0" name=""/>
        <dsp:cNvSpPr/>
      </dsp:nvSpPr>
      <dsp:spPr>
        <a:xfrm rot="5400000">
          <a:off x="3066871" y="-473143"/>
          <a:ext cx="1047750" cy="5010287"/>
        </a:xfrm>
        <a:prstGeom prst="rect">
          <a:avLst/>
        </a:prstGeom>
        <a:solidFill>
          <a:schemeClr val="accent3">
            <a:tint val="40000"/>
            <a:alpha val="90000"/>
            <a:hueOff val="5358427"/>
            <a:satOff val="-6896"/>
            <a:lumOff val="-537"/>
            <a:alphaOff val="0"/>
          </a:schemeClr>
        </a:solidFill>
        <a:ln w="9525" cap="flat" cmpd="sng" algn="ctr">
          <a:solidFill>
            <a:schemeClr val="accent3">
              <a:tint val="40000"/>
              <a:alpha val="90000"/>
              <a:hueOff val="5358427"/>
              <a:satOff val="-6896"/>
              <a:lumOff val="-53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IE" sz="2000" b="0" i="0" kern="1200" dirty="0" smtClean="0"/>
            <a:t>Ok I have a race in mind – what next and by when?</a:t>
          </a:r>
          <a:endParaRPr lang="en-US" sz="2000" kern="1200" baseline="0" dirty="0">
            <a:effectLst>
              <a:outerShdw blurRad="38100" dist="38100" dir="2700000" algn="tl">
                <a:srgbClr val="000000">
                  <a:alpha val="43137"/>
                </a:srgbClr>
              </a:outerShdw>
            </a:effectLst>
          </a:endParaRPr>
        </a:p>
      </dsp:txBody>
      <dsp:txXfrm rot="-5400000">
        <a:off x="1085603" y="1508125"/>
        <a:ext cx="5010287" cy="1047750"/>
      </dsp:txXfrm>
    </dsp:sp>
    <dsp:sp modelId="{C04276DC-EE64-470A-B8BC-09067B8045FA}">
      <dsp:nvSpPr>
        <dsp:cNvPr id="0" name=""/>
        <dsp:cNvSpPr/>
      </dsp:nvSpPr>
      <dsp:spPr>
        <a:xfrm>
          <a:off x="109" y="1377156"/>
          <a:ext cx="1085492" cy="1309687"/>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5</a:t>
          </a:r>
          <a:endParaRPr lang="en-US" sz="4400" kern="1200" dirty="0"/>
        </a:p>
      </dsp:txBody>
      <dsp:txXfrm>
        <a:off x="53098" y="1430145"/>
        <a:ext cx="979514" cy="1203709"/>
      </dsp:txXfrm>
    </dsp:sp>
    <dsp:sp modelId="{C7C3E6FD-D83F-4BDA-907E-B5EE041DA931}">
      <dsp:nvSpPr>
        <dsp:cNvPr id="0" name=""/>
        <dsp:cNvSpPr/>
      </dsp:nvSpPr>
      <dsp:spPr>
        <a:xfrm rot="5400000">
          <a:off x="3066871" y="902028"/>
          <a:ext cx="1047750" cy="5010287"/>
        </a:xfrm>
        <a:prstGeom prst="rect">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baseline="0" dirty="0" smtClean="0">
              <a:effectLst>
                <a:outerShdw blurRad="38100" dist="38100" dir="2700000" algn="tl">
                  <a:srgbClr val="000000">
                    <a:alpha val="43137"/>
                  </a:srgbClr>
                </a:outerShdw>
              </a:effectLst>
            </a:rPr>
            <a:t>Q&amp;A</a:t>
          </a:r>
          <a:endParaRPr lang="en-US" sz="2000" kern="1200" baseline="0" dirty="0">
            <a:effectLst>
              <a:outerShdw blurRad="38100" dist="38100" dir="2700000" algn="tl">
                <a:srgbClr val="000000">
                  <a:alpha val="43137"/>
                </a:srgbClr>
              </a:outerShdw>
            </a:effectLst>
          </a:endParaRPr>
        </a:p>
      </dsp:txBody>
      <dsp:txXfrm rot="-5400000">
        <a:off x="1085603" y="2883296"/>
        <a:ext cx="5010287" cy="1047750"/>
      </dsp:txXfrm>
    </dsp:sp>
    <dsp:sp modelId="{F5034101-5B7D-4FE7-B47A-5A48CF39606B}">
      <dsp:nvSpPr>
        <dsp:cNvPr id="0" name=""/>
        <dsp:cNvSpPr/>
      </dsp:nvSpPr>
      <dsp:spPr>
        <a:xfrm>
          <a:off x="109" y="2752328"/>
          <a:ext cx="1085492" cy="1309687"/>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6</a:t>
          </a:r>
          <a:endParaRPr lang="en-US" sz="4400" kern="1200" dirty="0"/>
        </a:p>
      </dsp:txBody>
      <dsp:txXfrm>
        <a:off x="53098" y="2805317"/>
        <a:ext cx="979514" cy="120370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5/28/2015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3816193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5/28/2015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35508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template can be used as a starter file for presenting training materials in a group setting.</a:t>
            </a:r>
          </a:p>
          <a:p>
            <a:endParaRPr lang="en-US" dirty="0" smtClean="0"/>
          </a:p>
          <a:p>
            <a:pPr lvl="0"/>
            <a:r>
              <a:rPr lang="en-US" sz="1200" b="1" dirty="0" smtClean="0"/>
              <a:t>Sections</a:t>
            </a:r>
            <a:endParaRPr lang="en-US" sz="1200" b="0" dirty="0" smtClean="0"/>
          </a:p>
          <a:p>
            <a:pPr lvl="0"/>
            <a:r>
              <a:rPr lang="en-US" sz="1200" b="0" dirty="0" smtClean="0"/>
              <a:t>Right-click on a slide to add sections.</a:t>
            </a:r>
            <a:r>
              <a:rPr lang="en-US" sz="1200" b="0" baseline="0" dirty="0" smtClean="0"/>
              <a:t> Sections can help to organize your slides or facilitate collaboration between multiple authors.</a:t>
            </a:r>
            <a:endParaRPr lang="en-US" sz="1200" b="0" dirty="0" smtClean="0"/>
          </a:p>
          <a:p>
            <a:pPr lvl="0"/>
            <a:endParaRPr lang="en-US" sz="1200" b="1" dirty="0" smtClean="0"/>
          </a:p>
          <a:p>
            <a:pPr lvl="0"/>
            <a:r>
              <a:rPr lang="en-US" sz="1200" b="1" dirty="0" smtClean="0"/>
              <a:t>Notes</a:t>
            </a:r>
          </a:p>
          <a:p>
            <a:pPr lvl="0"/>
            <a:r>
              <a:rPr lang="en-US" sz="1200" dirty="0" smtClean="0"/>
              <a:t>Use the Notes section for delivery notes or to provide additional details for the audience.</a:t>
            </a:r>
            <a:r>
              <a:rPr lang="en-US" sz="1200" baseline="0" dirty="0" smtClean="0"/>
              <a:t> View these notes in Presentation View during your presentation. </a:t>
            </a:r>
          </a:p>
          <a:p>
            <a:pPr lvl="0">
              <a:buFontTx/>
              <a:buNone/>
            </a:pPr>
            <a:r>
              <a:rPr lang="en-US" sz="1200" dirty="0" smtClean="0"/>
              <a:t>Keep in mind the font size (important for accessibility, visibility, videotaping, and online production)</a:t>
            </a:r>
          </a:p>
          <a:p>
            <a:pPr lvl="0"/>
            <a:endParaRPr lang="en-US" sz="1200" dirty="0" smtClean="0"/>
          </a:p>
          <a:p>
            <a:pPr lvl="0">
              <a:buFontTx/>
              <a:buNone/>
            </a:pPr>
            <a:r>
              <a:rPr lang="en-US" sz="1200" b="1" dirty="0" smtClean="0"/>
              <a:t>Coordinated colors </a:t>
            </a:r>
          </a:p>
          <a:p>
            <a:pPr lvl="0">
              <a:buFontTx/>
              <a:buNone/>
            </a:pPr>
            <a:r>
              <a:rPr lang="en-US" sz="1200" dirty="0" smtClean="0"/>
              <a:t>Pay particular attention to the graphs, charts, and text boxes.</a:t>
            </a:r>
            <a:r>
              <a:rPr lang="en-US" sz="1200" baseline="0" dirty="0" smtClean="0"/>
              <a:t> </a:t>
            </a:r>
            <a:endParaRPr lang="en-US" sz="1200" dirty="0" smtClean="0"/>
          </a:p>
          <a:p>
            <a:pPr lvl="0"/>
            <a:r>
              <a:rPr lang="en-US" sz="1200" dirty="0" smtClean="0"/>
              <a:t>Consider that attendees will print in black and white or </a:t>
            </a:r>
            <a:r>
              <a:rPr lang="en-US" sz="1200" dirty="0" err="1" smtClean="0"/>
              <a:t>grayscale</a:t>
            </a:r>
            <a:r>
              <a:rPr lang="en-US" sz="1200" dirty="0" smtClean="0"/>
              <a:t>. Run a test print to make sure your colors work when printed in pure black and white and </a:t>
            </a:r>
            <a:r>
              <a:rPr lang="en-US" sz="1200" dirty="0" err="1" smtClean="0"/>
              <a:t>grayscale</a:t>
            </a:r>
            <a:r>
              <a:rPr lang="en-US" sz="1200" dirty="0" smtClean="0"/>
              <a:t>.</a:t>
            </a:r>
          </a:p>
          <a:p>
            <a:pPr lvl="0">
              <a:buFontTx/>
              <a:buNone/>
            </a:pPr>
            <a:endParaRPr lang="en-US" sz="1200" dirty="0" smtClean="0"/>
          </a:p>
          <a:p>
            <a:pPr lvl="0">
              <a:buFontTx/>
              <a:buNone/>
            </a:pPr>
            <a:r>
              <a:rPr lang="en-US" sz="1200" b="1" dirty="0" smtClean="0"/>
              <a:t>Graphics, tables, and graphs</a:t>
            </a:r>
          </a:p>
          <a:p>
            <a:pPr lvl="0"/>
            <a:r>
              <a:rPr lang="en-US" sz="1200" dirty="0" smtClean="0"/>
              <a:t>Keep it simple: If possible, use consistent, non-distracting styles and colors.</a:t>
            </a:r>
          </a:p>
          <a:p>
            <a:pPr lvl="0"/>
            <a:r>
              <a:rPr lang="en-US" sz="1200" dirty="0" smtClean="0"/>
              <a:t>Label all graphs and tables.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Summarize presentation content by restating the important points from the lessons.</a:t>
            </a:r>
          </a:p>
          <a:p>
            <a:r>
              <a:rPr lang="en-US" dirty="0" smtClean="0"/>
              <a:t>What do you want the audience to remember when they leave your presentation?</a:t>
            </a:r>
          </a:p>
          <a:p>
            <a:endParaRPr lang="en-US" dirty="0" smtClean="0"/>
          </a:p>
          <a:p>
            <a:r>
              <a:rPr lang="en-US" dirty="0" smtClean="0"/>
              <a:t>Save your presentation to a video for easy distribution (To create a video, click the File tab, and then click Share.  Under File Types, click Create a Video.)</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Summarize presentation content by restating the important points from the lessons.</a:t>
            </a:r>
          </a:p>
          <a:p>
            <a:r>
              <a:rPr lang="en-US" dirty="0" smtClean="0"/>
              <a:t>What do you want the audience to remember when they leave your presentation?</a:t>
            </a:r>
          </a:p>
          <a:p>
            <a:endParaRPr lang="en-US" dirty="0" smtClean="0"/>
          </a:p>
          <a:p>
            <a:r>
              <a:rPr lang="en-US" dirty="0" smtClean="0"/>
              <a:t>Save your presentation to a video for easy distribution (To create a video, click the File tab, and then click Share.  Under File Types, click Create a Video.)</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Summarize presentation content by restating the important points from the lessons.</a:t>
            </a:r>
          </a:p>
          <a:p>
            <a:r>
              <a:rPr lang="en-US" dirty="0" smtClean="0"/>
              <a:t>What do you want the audience to remember when they leave your presentation?</a:t>
            </a:r>
          </a:p>
          <a:p>
            <a:endParaRPr lang="en-US" dirty="0" smtClean="0"/>
          </a:p>
          <a:p>
            <a:r>
              <a:rPr lang="en-US" dirty="0" smtClean="0"/>
              <a:t>Save your presentation to a video for easy distribution (To create a video, click the File tab, and then click Share.  Under File Types, click Create a Video.)</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Summarize presentation content by restating the important points from the lessons.</a:t>
            </a:r>
          </a:p>
          <a:p>
            <a:r>
              <a:rPr lang="en-US" dirty="0" smtClean="0"/>
              <a:t>What do you want the audience to remember when they leave your presentation?</a:t>
            </a:r>
          </a:p>
          <a:p>
            <a:endParaRPr lang="en-US" dirty="0" smtClean="0"/>
          </a:p>
          <a:p>
            <a:r>
              <a:rPr lang="en-US" dirty="0" smtClean="0"/>
              <a:t>Save your presentation to a video for easy distribution (To create a video, click the File tab, and then click Share.  Under File Types, click Create a Video.)</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21</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Summarize presentation content by restating the important points from the lessons.</a:t>
            </a:r>
          </a:p>
          <a:p>
            <a:r>
              <a:rPr lang="en-US" dirty="0" smtClean="0"/>
              <a:t>What do you want the audience to remember when they leave your presentation?</a:t>
            </a:r>
          </a:p>
          <a:p>
            <a:endParaRPr lang="en-US" dirty="0" smtClean="0"/>
          </a:p>
          <a:p>
            <a:r>
              <a:rPr lang="en-US" dirty="0" smtClean="0"/>
              <a:t>Save your presentation to a video for easy distribution (To create a video, click the File tab, and then click Share.  Under File Types, click Create a Video.)</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22</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Summarize presentation content by restating the important points from the lessons.</a:t>
            </a:r>
          </a:p>
          <a:p>
            <a:r>
              <a:rPr lang="en-US" dirty="0" smtClean="0"/>
              <a:t>What do you want the audience to remember when they leave your presentation?</a:t>
            </a:r>
          </a:p>
          <a:p>
            <a:endParaRPr lang="en-US" dirty="0" smtClean="0"/>
          </a:p>
          <a:p>
            <a:r>
              <a:rPr lang="en-US" dirty="0" smtClean="0"/>
              <a:t>Save your presentation to a video for easy distribution (To create a video, click the File tab, and then click Share.  Under File Types, click Create a Video.)</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23</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Summarize presentation content by restating the important points from the lessons.</a:t>
            </a:r>
          </a:p>
          <a:p>
            <a:r>
              <a:rPr lang="en-US" dirty="0" smtClean="0"/>
              <a:t>What do you want the audience to remember when they leave your presentation?</a:t>
            </a:r>
          </a:p>
          <a:p>
            <a:endParaRPr lang="en-US" dirty="0" smtClean="0"/>
          </a:p>
          <a:p>
            <a:r>
              <a:rPr lang="en-US" dirty="0" smtClean="0"/>
              <a:t>Save your presentation to a video for easy distribution (To create a video, click the File tab, and then click Share.  Under File Types, click Create a Video.)</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24</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Summarize presentation content by restating the important points from the lessons.</a:t>
            </a:r>
          </a:p>
          <a:p>
            <a:r>
              <a:rPr lang="en-US" dirty="0" smtClean="0"/>
              <a:t>What do you want the audience to remember when they leave your presentation?</a:t>
            </a:r>
          </a:p>
          <a:p>
            <a:endParaRPr lang="en-US" dirty="0" smtClean="0"/>
          </a:p>
          <a:p>
            <a:r>
              <a:rPr lang="en-US" dirty="0" smtClean="0"/>
              <a:t>Save your presentation to a video for easy distribution (To create a video, click the File tab, and then click Share.  Under File Types, click Create a Video.)</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25</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Summarize presentation content by restating the important points from the lessons.</a:t>
            </a:r>
          </a:p>
          <a:p>
            <a:r>
              <a:rPr lang="en-US" dirty="0" smtClean="0"/>
              <a:t>What do you want the audience to remember when they leave your presentation?</a:t>
            </a:r>
          </a:p>
          <a:p>
            <a:endParaRPr lang="en-US" dirty="0" smtClean="0"/>
          </a:p>
          <a:p>
            <a:r>
              <a:rPr lang="en-US" dirty="0" smtClean="0"/>
              <a:t>Save your presentation to a video for easy distribution (To create a video, click the File tab, and then click Share.  Under File Types, click Create a Video.)</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26</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27</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Summarize presentation content by restating the important points from the lessons.</a:t>
            </a:r>
          </a:p>
          <a:p>
            <a:r>
              <a:rPr lang="en-US" dirty="0" smtClean="0"/>
              <a:t>What do you want the audience to remember when they leave your presentation?</a:t>
            </a:r>
          </a:p>
          <a:p>
            <a:endParaRPr lang="en-US" dirty="0" smtClean="0"/>
          </a:p>
          <a:p>
            <a:r>
              <a:rPr lang="en-US" dirty="0" smtClean="0"/>
              <a:t>Save your presentation to a video for easy distribution (To create a video, click the File tab, and then click Share.  Under File Types, click Create a Video.)</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29</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1987" name="Rectangle 25"/>
          <p:cNvSpPr>
            <a:spLocks noGrp="1" noChangeArrowheads="1"/>
          </p:cNvSpPr>
          <p:nvPr>
            <p:ph type="ftr" sz="quarter" idx="4"/>
          </p:nvPr>
        </p:nvSpPr>
        <p:spPr>
          <a:noFill/>
        </p:spPr>
        <p:txBody>
          <a:bodyPr/>
          <a:lstStyle/>
          <a:p>
            <a:r>
              <a:rPr lang="en-US" dirty="0" smtClean="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30</a:t>
            </a:fld>
            <a:endParaRPr lang="en-US" dirty="0" smtClean="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What</a:t>
            </a:r>
            <a:r>
              <a:rPr lang="en-US" b="0" baseline="0" dirty="0" smtClean="0"/>
              <a:t> will the audience be able to do after this training is complete?</a:t>
            </a:r>
            <a:r>
              <a:rPr lang="en-US" dirty="0" smtClean="0"/>
              <a:t> Briefly describe each objective how the audience</a:t>
            </a:r>
            <a:r>
              <a:rPr lang="en-US" baseline="0" dirty="0" smtClean="0"/>
              <a:t> </a:t>
            </a:r>
            <a:r>
              <a:rPr lang="en-US" dirty="0" smtClean="0"/>
              <a:t>will benefit from this</a:t>
            </a:r>
            <a:r>
              <a:rPr lang="en-US" baseline="0" dirty="0" smtClean="0"/>
              <a:t> presentation.</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just for those who have not signed up for an IM but are considering it.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a principal</a:t>
            </a:r>
            <a:r>
              <a:rPr lang="en-US" baseline="0" dirty="0" smtClean="0"/>
              <a:t> that worked well for me with the 4-week blocks and mini tapers</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Summarize presentation content by restating the important points from the lessons.</a:t>
            </a:r>
          </a:p>
          <a:p>
            <a:r>
              <a:rPr lang="en-US" dirty="0" smtClean="0"/>
              <a:t>What do you want the audience to remember when they leave your presentation?</a:t>
            </a:r>
          </a:p>
          <a:p>
            <a:endParaRPr lang="en-US" dirty="0" smtClean="0"/>
          </a:p>
          <a:p>
            <a:r>
              <a:rPr lang="en-US" dirty="0" smtClean="0"/>
              <a:t>Save your presentation to a video for easy distribution (To create a video, click the File tab, and then click Share.  Under File Types, click Create a Video.)</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5/28/2015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5/28/2015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5/28/2015</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5/28/2015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5/28/2015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5/28/2015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5/28/2015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5/28/2015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5/28/2015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5/28/2015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5/28/2015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5/28/2015</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notesSlide" Target="../notesSlides/notesSlide19.xml"/><Relationship Id="rId4"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notesSlide" Target="../notesSlides/notesSlide20.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notesSlide" Target="../notesSlides/notesSlide21.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8.jpeg"/><Relationship Id="rId5" Type="http://schemas.openxmlformats.org/officeDocument/2006/relationships/notesSlide" Target="../notesSlides/notesSlide4.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lstStyle/>
          <a:p>
            <a:r>
              <a:rPr lang="en-US" dirty="0" smtClean="0"/>
              <a:t>Ironman </a:t>
            </a:r>
            <a:r>
              <a:rPr lang="en-US" dirty="0" smtClean="0"/>
              <a:t>Support </a:t>
            </a:r>
            <a:r>
              <a:rPr lang="en-US" dirty="0" smtClean="0"/>
              <a:t>Group</a:t>
            </a:r>
            <a:endParaRPr lang="en-US" dirty="0"/>
          </a:p>
        </p:txBody>
      </p:sp>
      <p:sp>
        <p:nvSpPr>
          <p:cNvPr id="3" name="Subtitle 2"/>
          <p:cNvSpPr>
            <a:spLocks noGrp="1"/>
          </p:cNvSpPr>
          <p:nvPr>
            <p:ph type="subTitle" idx="1"/>
            <p:custDataLst>
              <p:tags r:id="rId3"/>
            </p:custDataLst>
          </p:nvPr>
        </p:nvSpPr>
        <p:spPr/>
        <p:txBody>
          <a:bodyPr>
            <a:normAutofit/>
          </a:bodyPr>
          <a:lstStyle/>
          <a:p>
            <a:r>
              <a:rPr lang="en-US" sz="2400" dirty="0" smtClean="0">
                <a:latin typeface="+mn-lt"/>
              </a:rPr>
              <a:t>Steven Moody</a:t>
            </a:r>
          </a:p>
          <a:p>
            <a:r>
              <a:rPr lang="en-US" sz="2400" dirty="0" smtClean="0">
                <a:latin typeface="+mn-lt"/>
              </a:rPr>
              <a:t>June 2015</a:t>
            </a:r>
            <a:endParaRPr lang="en-US" sz="2400" dirty="0">
              <a:latin typeface="+mn-lt"/>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much might my Ironman journey cost me? - bike</a:t>
            </a:r>
            <a:endParaRPr lang="en-US" dirty="0"/>
          </a:p>
        </p:txBody>
      </p:sp>
      <p:pic>
        <p:nvPicPr>
          <p:cNvPr id="2050"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1548175" y="1597025"/>
            <a:ext cx="6504849" cy="429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1875927"/>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much might my Ironman journey cost me? - run</a:t>
            </a:r>
            <a:endParaRPr lang="en-US" dirty="0"/>
          </a:p>
        </p:txBody>
      </p:sp>
      <p:sp>
        <p:nvSpPr>
          <p:cNvPr id="3" name="Content Placeholder 2"/>
          <p:cNvSpPr>
            <a:spLocks noGrp="1"/>
          </p:cNvSpPr>
          <p:nvPr>
            <p:ph idx="1"/>
          </p:nvPr>
        </p:nvSpPr>
        <p:spPr/>
        <p:txBody>
          <a:bodyPr/>
          <a:lstStyle/>
          <a:p>
            <a:endParaRPr lang="en-IE"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22636" y="1340768"/>
            <a:ext cx="8219764" cy="4579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207710"/>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infamous washing machine</a:t>
            </a:r>
            <a:endParaRPr lang="en-US" dirty="0"/>
          </a:p>
        </p:txBody>
      </p:sp>
      <p:pic>
        <p:nvPicPr>
          <p:cNvPr id="5" name="Content Placeholder 4" descr="swim.png"/>
          <p:cNvPicPr>
            <a:picLocks noGrp="1" noChangeAspect="1"/>
          </p:cNvPicPr>
          <p:nvPr>
            <p:ph idx="1"/>
          </p:nvPr>
        </p:nvPicPr>
        <p:blipFill rotWithShape="1">
          <a:blip r:embed="rId2"/>
          <a:srcRect l="143" r="-254"/>
          <a:stretch/>
        </p:blipFill>
        <p:spPr>
          <a:xfrm>
            <a:off x="4600900" y="1988840"/>
            <a:ext cx="4489540" cy="2808312"/>
          </a:xfrm>
        </p:spPr>
      </p:pic>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3567" y="1988840"/>
            <a:ext cx="3800701" cy="2838648"/>
          </a:xfrm>
          <a:prstGeom prst="rect">
            <a:avLst/>
          </a:prstGeom>
        </p:spPr>
      </p:pic>
      <p:sp>
        <p:nvSpPr>
          <p:cNvPr id="6" name="TextBox 5"/>
          <p:cNvSpPr txBox="1"/>
          <p:nvPr/>
        </p:nvSpPr>
        <p:spPr>
          <a:xfrm>
            <a:off x="1143757" y="1399084"/>
            <a:ext cx="1440160" cy="461665"/>
          </a:xfrm>
          <a:prstGeom prst="rect">
            <a:avLst/>
          </a:prstGeom>
          <a:noFill/>
        </p:spPr>
        <p:txBody>
          <a:bodyPr wrap="square" rtlCol="0">
            <a:spAutoFit/>
          </a:bodyPr>
          <a:lstStyle/>
          <a:p>
            <a:r>
              <a:rPr lang="en-IE" sz="2400" dirty="0" smtClean="0">
                <a:solidFill>
                  <a:srgbClr val="FFFF00"/>
                </a:solidFill>
              </a:rPr>
              <a:t>This </a:t>
            </a:r>
            <a:endParaRPr lang="en-IE" sz="2400" dirty="0">
              <a:solidFill>
                <a:srgbClr val="FFFF00"/>
              </a:solidFill>
            </a:endParaRPr>
          </a:p>
        </p:txBody>
      </p:sp>
      <p:sp>
        <p:nvSpPr>
          <p:cNvPr id="7" name="TextBox 6"/>
          <p:cNvSpPr txBox="1"/>
          <p:nvPr/>
        </p:nvSpPr>
        <p:spPr>
          <a:xfrm>
            <a:off x="3491880" y="1415852"/>
            <a:ext cx="2304256" cy="461665"/>
          </a:xfrm>
          <a:prstGeom prst="rect">
            <a:avLst/>
          </a:prstGeom>
          <a:noFill/>
        </p:spPr>
        <p:txBody>
          <a:bodyPr wrap="square" rtlCol="0">
            <a:spAutoFit/>
          </a:bodyPr>
          <a:lstStyle/>
          <a:p>
            <a:r>
              <a:rPr lang="en-IE" sz="2400" dirty="0" smtClean="0">
                <a:solidFill>
                  <a:srgbClr val="FFFF00"/>
                </a:solidFill>
              </a:rPr>
              <a:t>Quickly Turns to </a:t>
            </a:r>
            <a:endParaRPr lang="en-IE" sz="2400" dirty="0">
              <a:solidFill>
                <a:srgbClr val="FFFF00"/>
              </a:solidFill>
            </a:endParaRPr>
          </a:p>
        </p:txBody>
      </p:sp>
      <p:sp>
        <p:nvSpPr>
          <p:cNvPr id="10" name="TextBox 9"/>
          <p:cNvSpPr txBox="1"/>
          <p:nvPr/>
        </p:nvSpPr>
        <p:spPr>
          <a:xfrm>
            <a:off x="6876256" y="1412776"/>
            <a:ext cx="1080120" cy="461665"/>
          </a:xfrm>
          <a:prstGeom prst="rect">
            <a:avLst/>
          </a:prstGeom>
          <a:noFill/>
        </p:spPr>
        <p:txBody>
          <a:bodyPr wrap="square" rtlCol="0">
            <a:spAutoFit/>
          </a:bodyPr>
          <a:lstStyle/>
          <a:p>
            <a:r>
              <a:rPr lang="en-IE" sz="2400" dirty="0" smtClean="0">
                <a:solidFill>
                  <a:srgbClr val="FFFF00"/>
                </a:solidFill>
              </a:rPr>
              <a:t>This</a:t>
            </a:r>
            <a:r>
              <a:rPr lang="en-IE" dirty="0" smtClean="0"/>
              <a:t> </a:t>
            </a:r>
            <a:endParaRPr lang="en-IE" dirty="0"/>
          </a:p>
        </p:txBody>
      </p:sp>
    </p:spTree>
    <p:extLst>
      <p:ext uri="{BB962C8B-B14F-4D97-AF65-F5344CB8AC3E}">
        <p14:creationId xmlns:p14="http://schemas.microsoft.com/office/powerpoint/2010/main" val="2969536186"/>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your bike</a:t>
            </a:r>
            <a:endParaRPr lang="en-US" dirty="0"/>
          </a:p>
        </p:txBody>
      </p:sp>
      <p:pic>
        <p:nvPicPr>
          <p:cNvPr id="4" name="Content Placeholder 3" descr="transition.png"/>
          <p:cNvPicPr>
            <a:picLocks noGrp="1" noChangeAspect="1"/>
          </p:cNvPicPr>
          <p:nvPr>
            <p:ph idx="1"/>
          </p:nvPr>
        </p:nvPicPr>
        <p:blipFill>
          <a:blip r:embed="rId2"/>
          <a:srcRect l="-15680" r="-15680"/>
          <a:stretch>
            <a:fillRect/>
          </a:stretch>
        </p:blipFill>
        <p:spPr/>
      </p:pic>
    </p:spTree>
    <p:extLst>
      <p:ext uri="{BB962C8B-B14F-4D97-AF65-F5344CB8AC3E}">
        <p14:creationId xmlns:p14="http://schemas.microsoft.com/office/powerpoint/2010/main" val="2088604563"/>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IE" dirty="0"/>
              <a:t>What training is typically involved?</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219200"/>
            <a:ext cx="8077200" cy="4297363"/>
          </a:xfrm>
        </p:spPr>
        <p:txBody>
          <a:bodyPr>
            <a:normAutofit lnSpcReduction="10000"/>
          </a:bodyPr>
          <a:lstStyle/>
          <a:p>
            <a:r>
              <a:rPr lang="en-US" dirty="0" smtClean="0"/>
              <a:t>Base, build &amp; </a:t>
            </a:r>
            <a:r>
              <a:rPr lang="en-US" dirty="0" smtClean="0"/>
              <a:t>taper</a:t>
            </a:r>
            <a:endParaRPr lang="en-US" dirty="0" smtClean="0"/>
          </a:p>
          <a:p>
            <a:r>
              <a:rPr lang="en-US" dirty="0" smtClean="0"/>
              <a:t>Built into these 4week training blocks</a:t>
            </a:r>
          </a:p>
          <a:p>
            <a:r>
              <a:rPr lang="en-US" dirty="0" smtClean="0"/>
              <a:t>Mini taper weeks every 4 weeks</a:t>
            </a:r>
          </a:p>
          <a:p>
            <a:pPr lvl="1"/>
            <a:r>
              <a:rPr lang="en-US" dirty="0" smtClean="0"/>
              <a:t>Long 20/30 week plans allows for some easier weeks</a:t>
            </a:r>
          </a:p>
          <a:p>
            <a:pPr lvl="1"/>
            <a:r>
              <a:rPr lang="en-US" dirty="0" smtClean="0"/>
              <a:t>Preparing for next block</a:t>
            </a:r>
          </a:p>
          <a:p>
            <a:pPr lvl="1"/>
            <a:r>
              <a:rPr lang="en-US" dirty="0" smtClean="0"/>
              <a:t>Mini taper weeks to look forward to</a:t>
            </a:r>
          </a:p>
          <a:p>
            <a:pPr lvl="1"/>
            <a:r>
              <a:rPr lang="en-US" dirty="0" smtClean="0"/>
              <a:t>3</a:t>
            </a:r>
            <a:r>
              <a:rPr lang="en-US" baseline="30000" dirty="0" smtClean="0"/>
              <a:t>rd</a:t>
            </a:r>
            <a:r>
              <a:rPr lang="en-US" dirty="0" smtClean="0"/>
              <a:t> week of the block contain milestones e.g. longest distance SBR</a:t>
            </a:r>
            <a:endParaRPr lang="en-US" dirty="0"/>
          </a:p>
        </p:txBody>
      </p:sp>
    </p:spTree>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Base </a:t>
            </a:r>
            <a:r>
              <a:rPr lang="en-US" dirty="0" smtClean="0"/>
              <a:t>training</a:t>
            </a:r>
            <a:endParaRPr lang="en-US" sz="3200" dirty="0"/>
          </a:p>
        </p:txBody>
      </p:sp>
      <p:sp>
        <p:nvSpPr>
          <p:cNvPr id="3" name="Content Placeholder 2"/>
          <p:cNvSpPr>
            <a:spLocks noGrp="1"/>
          </p:cNvSpPr>
          <p:nvPr>
            <p:ph idx="1"/>
            <p:custDataLst>
              <p:tags r:id="rId3"/>
            </p:custDataLst>
          </p:nvPr>
        </p:nvSpPr>
        <p:spPr/>
        <p:txBody>
          <a:bodyPr>
            <a:normAutofit fontScale="77500" lnSpcReduction="20000"/>
          </a:bodyPr>
          <a:lstStyle/>
          <a:p>
            <a:r>
              <a:rPr lang="en-US" dirty="0" smtClean="0"/>
              <a:t>What is it?</a:t>
            </a:r>
          </a:p>
          <a:p>
            <a:pPr lvl="1"/>
            <a:r>
              <a:rPr lang="en-IE" dirty="0"/>
              <a:t>This is the time of year when you train to train, not train to race. That means in base you are preparing the body for the greater stresses that will follow in the build </a:t>
            </a:r>
            <a:r>
              <a:rPr lang="en-IE" dirty="0" smtClean="0"/>
              <a:t>period © J. </a:t>
            </a:r>
            <a:r>
              <a:rPr lang="en-IE" dirty="0" err="1" smtClean="0"/>
              <a:t>Friel</a:t>
            </a:r>
            <a:r>
              <a:rPr lang="en-IE" dirty="0" smtClean="0"/>
              <a:t> 2008</a:t>
            </a:r>
            <a:endParaRPr lang="en-US" dirty="0" smtClean="0"/>
          </a:p>
          <a:p>
            <a:r>
              <a:rPr lang="en-US" dirty="0"/>
              <a:t>Typically for an IM plan – this should be </a:t>
            </a:r>
            <a:r>
              <a:rPr lang="en-US" dirty="0" err="1"/>
              <a:t>approx</a:t>
            </a:r>
            <a:r>
              <a:rPr lang="en-US" dirty="0"/>
              <a:t> 3 – 4 </a:t>
            </a:r>
            <a:r>
              <a:rPr lang="en-US" dirty="0" smtClean="0"/>
              <a:t>months</a:t>
            </a:r>
            <a:endParaRPr lang="en-US" dirty="0" smtClean="0"/>
          </a:p>
          <a:p>
            <a:r>
              <a:rPr lang="en-US" dirty="0" smtClean="0"/>
              <a:t>Key </a:t>
            </a:r>
            <a:r>
              <a:rPr lang="en-US" dirty="0" smtClean="0"/>
              <a:t>success factors in your base plan will be the following</a:t>
            </a:r>
          </a:p>
          <a:p>
            <a:pPr lvl="1"/>
            <a:r>
              <a:rPr lang="en-US" dirty="0" smtClean="0"/>
              <a:t>Flexibility</a:t>
            </a:r>
          </a:p>
          <a:p>
            <a:pPr lvl="1"/>
            <a:r>
              <a:rPr lang="en-US" dirty="0"/>
              <a:t>Consistency</a:t>
            </a:r>
          </a:p>
          <a:p>
            <a:pPr lvl="1"/>
            <a:r>
              <a:rPr lang="en-US" dirty="0" smtClean="0"/>
              <a:t>Monitor able</a:t>
            </a:r>
          </a:p>
          <a:p>
            <a:pPr lvl="1"/>
            <a:r>
              <a:rPr lang="en-US" dirty="0" smtClean="0"/>
              <a:t>Progression</a:t>
            </a:r>
          </a:p>
          <a:p>
            <a:endParaRPr lang="en-US" dirty="0" smtClean="0"/>
          </a:p>
          <a:p>
            <a:endParaRPr lang="en-US" dirty="0" smtClean="0"/>
          </a:p>
        </p:txBody>
      </p:sp>
    </p:spTree>
    <p:custDataLst>
      <p:tags r:id="rId1"/>
    </p:custDataLst>
    <p:extLst>
      <p:ext uri="{BB962C8B-B14F-4D97-AF65-F5344CB8AC3E}">
        <p14:creationId xmlns:p14="http://schemas.microsoft.com/office/powerpoint/2010/main" val="152909106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dirty="0" smtClean="0"/>
              <a:t>Base training – what should I be doing? </a:t>
            </a:r>
            <a:endParaRPr lang="en-US" sz="3600" dirty="0"/>
          </a:p>
        </p:txBody>
      </p:sp>
      <p:sp>
        <p:nvSpPr>
          <p:cNvPr id="3" name="Content Placeholder 2"/>
          <p:cNvSpPr>
            <a:spLocks noGrp="1"/>
          </p:cNvSpPr>
          <p:nvPr>
            <p:ph idx="1"/>
            <p:custDataLst>
              <p:tags r:id="rId3"/>
            </p:custDataLst>
          </p:nvPr>
        </p:nvSpPr>
        <p:spPr/>
        <p:txBody>
          <a:bodyPr>
            <a:normAutofit fontScale="55000" lnSpcReduction="20000"/>
          </a:bodyPr>
          <a:lstStyle/>
          <a:p>
            <a:r>
              <a:rPr lang="en-IE" dirty="0" smtClean="0"/>
              <a:t>Swim</a:t>
            </a:r>
          </a:p>
          <a:p>
            <a:pPr lvl="1"/>
            <a:r>
              <a:rPr lang="en-IE" b="1" dirty="0" smtClean="0"/>
              <a:t>2 – 3 sessions a week </a:t>
            </a:r>
            <a:endParaRPr lang="en-IE" b="1" dirty="0" smtClean="0"/>
          </a:p>
          <a:p>
            <a:pPr lvl="1"/>
            <a:r>
              <a:rPr lang="en-IE" dirty="0" smtClean="0"/>
              <a:t>Distance </a:t>
            </a:r>
            <a:r>
              <a:rPr lang="en-IE" dirty="0" smtClean="0"/>
              <a:t>not massively important</a:t>
            </a:r>
          </a:p>
          <a:p>
            <a:pPr lvl="1"/>
            <a:r>
              <a:rPr lang="en-IE" dirty="0" smtClean="0"/>
              <a:t>Get technique right</a:t>
            </a:r>
          </a:p>
          <a:p>
            <a:r>
              <a:rPr lang="en-IE" dirty="0" smtClean="0"/>
              <a:t>Bike</a:t>
            </a:r>
          </a:p>
          <a:p>
            <a:pPr lvl="1"/>
            <a:r>
              <a:rPr lang="en-IE" b="1" dirty="0" smtClean="0"/>
              <a:t>1 long ride </a:t>
            </a:r>
            <a:r>
              <a:rPr lang="en-IE" b="1" dirty="0" err="1" smtClean="0"/>
              <a:t>approx</a:t>
            </a:r>
            <a:r>
              <a:rPr lang="en-IE" b="1" dirty="0" smtClean="0"/>
              <a:t> 4 – 5 hours NB Brick!!</a:t>
            </a:r>
          </a:p>
          <a:p>
            <a:pPr lvl="1"/>
            <a:r>
              <a:rPr lang="en-IE" dirty="0" smtClean="0"/>
              <a:t>2 – 3 short rides (</a:t>
            </a:r>
            <a:r>
              <a:rPr lang="en-IE" sz="2700" dirty="0"/>
              <a:t>hills/Turbo is very good method to get in the specific sessions </a:t>
            </a:r>
            <a:r>
              <a:rPr lang="en-IE" sz="2700" dirty="0" err="1"/>
              <a:t>esp</a:t>
            </a:r>
            <a:r>
              <a:rPr lang="en-IE" sz="2700" dirty="0"/>
              <a:t> in winter)</a:t>
            </a:r>
          </a:p>
          <a:p>
            <a:r>
              <a:rPr lang="en-IE" dirty="0" smtClean="0"/>
              <a:t>Run</a:t>
            </a:r>
          </a:p>
          <a:p>
            <a:pPr lvl="1"/>
            <a:r>
              <a:rPr lang="en-IE" b="1" dirty="0" smtClean="0"/>
              <a:t>1 long run a week</a:t>
            </a:r>
          </a:p>
          <a:p>
            <a:pPr lvl="1"/>
            <a:r>
              <a:rPr lang="en-IE" dirty="0" smtClean="0"/>
              <a:t>2 short runs a week (hills)</a:t>
            </a:r>
          </a:p>
          <a:p>
            <a:pPr marL="514350" indent="-457200"/>
            <a:r>
              <a:rPr lang="en-IE" dirty="0" smtClean="0"/>
              <a:t>Other </a:t>
            </a:r>
          </a:p>
          <a:p>
            <a:pPr marL="914400" lvl="1" indent="-457200"/>
            <a:r>
              <a:rPr lang="en-IE" dirty="0" smtClean="0"/>
              <a:t>Weight management  - determine base level and a plan to achieve racing weight</a:t>
            </a:r>
          </a:p>
          <a:p>
            <a:pPr marL="914400" lvl="1" indent="-457200"/>
            <a:r>
              <a:rPr lang="en-IE" dirty="0" smtClean="0"/>
              <a:t>Learn bike maintenance – courses available</a:t>
            </a:r>
          </a:p>
          <a:p>
            <a:pPr marL="914400" lvl="1" indent="-457200"/>
            <a:r>
              <a:rPr lang="en-IE" dirty="0" smtClean="0"/>
              <a:t>Book accommodation (no cost if cancel)</a:t>
            </a:r>
          </a:p>
          <a:p>
            <a:pPr marL="914400" lvl="1" indent="-457200"/>
            <a:r>
              <a:rPr lang="en-IE" dirty="0" smtClean="0"/>
              <a:t>Talk to others who have done your race and get their advice that may affect training (NB Ironman hall of fame)</a:t>
            </a:r>
          </a:p>
          <a:p>
            <a:pPr marL="57150" indent="0">
              <a:buNone/>
            </a:pPr>
            <a:endParaRPr lang="en-IE" dirty="0" smtClean="0"/>
          </a:p>
          <a:p>
            <a:pPr lvl="1"/>
            <a:endParaRPr lang="en-IE" dirty="0" smtClean="0"/>
          </a:p>
          <a:p>
            <a:endParaRPr lang="en-IE" dirty="0" smtClean="0"/>
          </a:p>
          <a:p>
            <a:pPr lvl="1"/>
            <a:endParaRPr lang="en-US" dirty="0" smtClean="0"/>
          </a:p>
          <a:p>
            <a:endParaRPr lang="en-US" dirty="0" smtClean="0"/>
          </a:p>
          <a:p>
            <a:endParaRPr lang="en-US" dirty="0" smtClean="0"/>
          </a:p>
        </p:txBody>
      </p:sp>
    </p:spTree>
    <p:custDataLst>
      <p:tags r:id="rId1"/>
    </p:custDataLst>
    <p:extLst>
      <p:ext uri="{BB962C8B-B14F-4D97-AF65-F5344CB8AC3E}">
        <p14:creationId xmlns:p14="http://schemas.microsoft.com/office/powerpoint/2010/main" val="321619575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Effect transition="in" filter="fade">
                                      <p:cBhvr>
                                        <p:cTn id="68" dur="1000"/>
                                        <p:tgtEl>
                                          <p:spTgt spid="3">
                                            <p:txEl>
                                              <p:pRg st="11" end="11"/>
                                            </p:txEl>
                                          </p:spTgt>
                                        </p:tgtEl>
                                      </p:cBhvr>
                                    </p:animEffect>
                                    <p:anim calcmode="lin" valueType="num">
                                      <p:cBhvr>
                                        <p:cTn id="6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Effect transition="in" filter="fade">
                                      <p:cBhvr>
                                        <p:cTn id="73" dur="1000"/>
                                        <p:tgtEl>
                                          <p:spTgt spid="3">
                                            <p:txEl>
                                              <p:pRg st="12" end="12"/>
                                            </p:txEl>
                                          </p:spTgt>
                                        </p:tgtEl>
                                      </p:cBhvr>
                                    </p:animEffect>
                                    <p:anim calcmode="lin" valueType="num">
                                      <p:cBhvr>
                                        <p:cTn id="74"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
                                            <p:txEl>
                                              <p:pRg st="13" end="13"/>
                                            </p:txEl>
                                          </p:spTgt>
                                        </p:tgtEl>
                                        <p:attrNameLst>
                                          <p:attrName>style.visibility</p:attrName>
                                        </p:attrNameLst>
                                      </p:cBhvr>
                                      <p:to>
                                        <p:strVal val="visible"/>
                                      </p:to>
                                    </p:set>
                                    <p:animEffect transition="in" filter="fade">
                                      <p:cBhvr>
                                        <p:cTn id="78" dur="1000"/>
                                        <p:tgtEl>
                                          <p:spTgt spid="3">
                                            <p:txEl>
                                              <p:pRg st="13" end="13"/>
                                            </p:txEl>
                                          </p:spTgt>
                                        </p:tgtEl>
                                      </p:cBhvr>
                                    </p:animEffect>
                                    <p:anim calcmode="lin" valueType="num">
                                      <p:cBhvr>
                                        <p:cTn id="7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0"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
                                            <p:txEl>
                                              <p:pRg st="14" end="14"/>
                                            </p:txEl>
                                          </p:spTgt>
                                        </p:tgtEl>
                                        <p:attrNameLst>
                                          <p:attrName>style.visibility</p:attrName>
                                        </p:attrNameLst>
                                      </p:cBhvr>
                                      <p:to>
                                        <p:strVal val="visible"/>
                                      </p:to>
                                    </p:set>
                                    <p:animEffect transition="in" filter="fade">
                                      <p:cBhvr>
                                        <p:cTn id="83" dur="1000"/>
                                        <p:tgtEl>
                                          <p:spTgt spid="3">
                                            <p:txEl>
                                              <p:pRg st="14" end="14"/>
                                            </p:txEl>
                                          </p:spTgt>
                                        </p:tgtEl>
                                      </p:cBhvr>
                                    </p:animEffect>
                                    <p:anim calcmode="lin" valueType="num">
                                      <p:cBhvr>
                                        <p:cTn id="84"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85"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Sample IM training plan (Base phase)</a:t>
            </a:r>
            <a:endParaRPr lang="en-IE"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9977053"/>
              </p:ext>
            </p:extLst>
          </p:nvPr>
        </p:nvGraphicFramePr>
        <p:xfrm>
          <a:off x="683568" y="1628800"/>
          <a:ext cx="8293224" cy="3022600"/>
        </p:xfrm>
        <a:graphic>
          <a:graphicData uri="http://schemas.openxmlformats.org/drawingml/2006/table">
            <a:tbl>
              <a:tblPr firstRow="1" bandRow="1">
                <a:tableStyleId>{5C22544A-7EE6-4342-B048-85BDC9FD1C3A}</a:tableStyleId>
              </a:tblPr>
              <a:tblGrid>
                <a:gridCol w="1036653"/>
                <a:gridCol w="1036653"/>
                <a:gridCol w="1036653"/>
                <a:gridCol w="1138513"/>
                <a:gridCol w="934793"/>
                <a:gridCol w="1036653"/>
                <a:gridCol w="1036653"/>
                <a:gridCol w="1036653"/>
              </a:tblGrid>
              <a:tr h="370840">
                <a:tc>
                  <a:txBody>
                    <a:bodyPr/>
                    <a:lstStyle/>
                    <a:p>
                      <a:endParaRPr lang="en-IE" dirty="0"/>
                    </a:p>
                  </a:txBody>
                  <a:tcPr/>
                </a:tc>
                <a:tc>
                  <a:txBody>
                    <a:bodyPr/>
                    <a:lstStyle/>
                    <a:p>
                      <a:r>
                        <a:rPr lang="en-IE" dirty="0" smtClean="0"/>
                        <a:t>Mon</a:t>
                      </a:r>
                      <a:endParaRPr lang="en-IE" dirty="0"/>
                    </a:p>
                  </a:txBody>
                  <a:tcPr/>
                </a:tc>
                <a:tc>
                  <a:txBody>
                    <a:bodyPr/>
                    <a:lstStyle/>
                    <a:p>
                      <a:r>
                        <a:rPr lang="en-IE" dirty="0" smtClean="0"/>
                        <a:t>Tues</a:t>
                      </a:r>
                      <a:endParaRPr lang="en-IE" dirty="0"/>
                    </a:p>
                  </a:txBody>
                  <a:tcPr/>
                </a:tc>
                <a:tc>
                  <a:txBody>
                    <a:bodyPr/>
                    <a:lstStyle/>
                    <a:p>
                      <a:r>
                        <a:rPr lang="en-IE" dirty="0" smtClean="0"/>
                        <a:t>Weds</a:t>
                      </a:r>
                      <a:endParaRPr lang="en-IE" dirty="0"/>
                    </a:p>
                  </a:txBody>
                  <a:tcPr/>
                </a:tc>
                <a:tc>
                  <a:txBody>
                    <a:bodyPr/>
                    <a:lstStyle/>
                    <a:p>
                      <a:r>
                        <a:rPr lang="en-IE" dirty="0" smtClean="0"/>
                        <a:t>Thurs</a:t>
                      </a:r>
                      <a:endParaRPr lang="en-IE" dirty="0"/>
                    </a:p>
                  </a:txBody>
                  <a:tcPr/>
                </a:tc>
                <a:tc>
                  <a:txBody>
                    <a:bodyPr/>
                    <a:lstStyle/>
                    <a:p>
                      <a:r>
                        <a:rPr lang="en-IE" dirty="0" smtClean="0"/>
                        <a:t>Fri</a:t>
                      </a:r>
                      <a:endParaRPr lang="en-IE" dirty="0"/>
                    </a:p>
                  </a:txBody>
                  <a:tcPr/>
                </a:tc>
                <a:tc>
                  <a:txBody>
                    <a:bodyPr/>
                    <a:lstStyle/>
                    <a:p>
                      <a:r>
                        <a:rPr lang="en-IE" dirty="0" smtClean="0"/>
                        <a:t>Sat </a:t>
                      </a:r>
                      <a:endParaRPr lang="en-IE" dirty="0"/>
                    </a:p>
                  </a:txBody>
                  <a:tcPr/>
                </a:tc>
                <a:tc>
                  <a:txBody>
                    <a:bodyPr/>
                    <a:lstStyle/>
                    <a:p>
                      <a:r>
                        <a:rPr lang="en-IE" dirty="0" smtClean="0"/>
                        <a:t>Sun</a:t>
                      </a:r>
                      <a:endParaRPr lang="en-IE" dirty="0"/>
                    </a:p>
                  </a:txBody>
                  <a:tcPr/>
                </a:tc>
              </a:tr>
              <a:tr h="370840">
                <a:tc>
                  <a:txBody>
                    <a:bodyPr/>
                    <a:lstStyle/>
                    <a:p>
                      <a:r>
                        <a:rPr lang="en-IE" dirty="0" smtClean="0"/>
                        <a:t>AM</a:t>
                      </a:r>
                      <a:endParaRPr lang="en-IE" dirty="0"/>
                    </a:p>
                  </a:txBody>
                  <a:tcPr/>
                </a:tc>
                <a:tc>
                  <a:txBody>
                    <a:bodyPr/>
                    <a:lstStyle/>
                    <a:p>
                      <a:r>
                        <a:rPr lang="en-IE" dirty="0" smtClean="0"/>
                        <a:t>REST</a:t>
                      </a:r>
                      <a:endParaRPr lang="en-IE" dirty="0"/>
                    </a:p>
                  </a:txBody>
                  <a:tcPr/>
                </a:tc>
                <a:tc>
                  <a:txBody>
                    <a:bodyPr/>
                    <a:lstStyle/>
                    <a:p>
                      <a:r>
                        <a:rPr lang="en-IE" dirty="0" smtClean="0"/>
                        <a:t>Piranha swim</a:t>
                      </a:r>
                      <a:endParaRPr lang="en-IE" dirty="0"/>
                    </a:p>
                  </a:txBody>
                  <a:tcPr/>
                </a:tc>
                <a:tc>
                  <a:txBody>
                    <a:bodyPr/>
                    <a:lstStyle/>
                    <a:p>
                      <a:r>
                        <a:rPr lang="en-IE" dirty="0" smtClean="0"/>
                        <a:t>60 min turbo</a:t>
                      </a:r>
                      <a:endParaRPr lang="en-I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Swim </a:t>
                      </a:r>
                    </a:p>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session</a:t>
                      </a:r>
                    </a:p>
                    <a:p>
                      <a:endParaRPr lang="en-IE" dirty="0"/>
                    </a:p>
                  </a:txBody>
                  <a:tcPr/>
                </a:tc>
                <a:tc>
                  <a:txBody>
                    <a:bodyPr/>
                    <a:lstStyle/>
                    <a:p>
                      <a:r>
                        <a:rPr lang="en-IE" dirty="0" smtClean="0"/>
                        <a:t>Piranha swim </a:t>
                      </a:r>
                      <a:endParaRPr lang="en-IE" dirty="0"/>
                    </a:p>
                  </a:txBody>
                  <a:tcPr/>
                </a:tc>
                <a:tc>
                  <a:txBody>
                    <a:bodyPr/>
                    <a:lstStyle/>
                    <a:p>
                      <a:r>
                        <a:rPr lang="en-IE" dirty="0" smtClean="0"/>
                        <a:t>2 hour bike &amp; brick session</a:t>
                      </a:r>
                      <a:endParaRPr lang="en-IE" dirty="0"/>
                    </a:p>
                  </a:txBody>
                  <a:tcPr/>
                </a:tc>
                <a:tc>
                  <a:txBody>
                    <a:bodyPr/>
                    <a:lstStyle/>
                    <a:p>
                      <a:r>
                        <a:rPr lang="en-IE" dirty="0" smtClean="0"/>
                        <a:t>Long</a:t>
                      </a:r>
                      <a:r>
                        <a:rPr lang="en-IE" baseline="0" dirty="0" smtClean="0"/>
                        <a:t> </a:t>
                      </a:r>
                      <a:r>
                        <a:rPr lang="en-IE" dirty="0" smtClean="0"/>
                        <a:t>cycle 3</a:t>
                      </a:r>
                      <a:r>
                        <a:rPr lang="en-IE" baseline="0" dirty="0" smtClean="0"/>
                        <a:t> </a:t>
                      </a:r>
                      <a:r>
                        <a:rPr lang="en-IE" baseline="0" dirty="0" err="1" smtClean="0"/>
                        <a:t>hrs</a:t>
                      </a:r>
                      <a:r>
                        <a:rPr lang="en-IE" baseline="0" dirty="0" smtClean="0"/>
                        <a:t> +</a:t>
                      </a:r>
                      <a:endParaRPr lang="en-IE" dirty="0"/>
                    </a:p>
                  </a:txBody>
                  <a:tcPr/>
                </a:tc>
              </a:tr>
              <a:tr h="370840">
                <a:tc>
                  <a:txBody>
                    <a:bodyPr/>
                    <a:lstStyle/>
                    <a:p>
                      <a:r>
                        <a:rPr lang="en-IE" dirty="0" smtClean="0"/>
                        <a:t>PM</a:t>
                      </a:r>
                      <a:endParaRPr lang="en-IE" dirty="0"/>
                    </a:p>
                  </a:txBody>
                  <a:tcPr/>
                </a:tc>
                <a:tc>
                  <a:txBody>
                    <a:bodyPr/>
                    <a:lstStyle/>
                    <a:p>
                      <a:r>
                        <a:rPr lang="en-IE" dirty="0" smtClean="0"/>
                        <a:t>Core</a:t>
                      </a:r>
                      <a:endParaRPr lang="en-IE" dirty="0"/>
                    </a:p>
                  </a:txBody>
                  <a:tcPr/>
                </a:tc>
                <a:tc>
                  <a:txBody>
                    <a:bodyPr/>
                    <a:lstStyle/>
                    <a:p>
                      <a:r>
                        <a:rPr lang="en-IE" dirty="0" smtClean="0"/>
                        <a:t>Aerobic run session – 60 </a:t>
                      </a:r>
                      <a:r>
                        <a:rPr lang="en-IE" dirty="0" err="1" smtClean="0"/>
                        <a:t>mins</a:t>
                      </a:r>
                      <a:endParaRPr lang="en-IE" dirty="0"/>
                    </a:p>
                  </a:txBody>
                  <a:tcPr/>
                </a:tc>
                <a:tc>
                  <a:txBody>
                    <a:bodyPr/>
                    <a:lstStyle/>
                    <a:p>
                      <a:r>
                        <a:rPr lang="en-IE" dirty="0" smtClean="0"/>
                        <a:t>Tempo run session – 10km</a:t>
                      </a:r>
                      <a:endParaRPr lang="en-IE" dirty="0"/>
                    </a:p>
                  </a:txBody>
                  <a:tcPr/>
                </a:tc>
                <a:tc>
                  <a:txBody>
                    <a:bodyPr/>
                    <a:lstStyle/>
                    <a:p>
                      <a:r>
                        <a:rPr lang="en-IE" dirty="0" smtClean="0"/>
                        <a:t>75 min</a:t>
                      </a:r>
                      <a:r>
                        <a:rPr lang="en-IE" baseline="0" dirty="0" smtClean="0"/>
                        <a:t> turbo</a:t>
                      </a:r>
                      <a:endParaRPr lang="en-I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Aerobic run session – 60 </a:t>
                      </a:r>
                      <a:r>
                        <a:rPr lang="en-IE" dirty="0" err="1" smtClean="0"/>
                        <a:t>mins</a:t>
                      </a:r>
                      <a:endParaRPr lang="en-IE" dirty="0" smtClean="0"/>
                    </a:p>
                    <a:p>
                      <a:endParaRPr lang="en-IE" dirty="0"/>
                    </a:p>
                  </a:txBody>
                  <a:tcPr/>
                </a:tc>
                <a:tc>
                  <a:txBody>
                    <a:bodyPr/>
                    <a:lstStyle/>
                    <a:p>
                      <a:r>
                        <a:rPr lang="en-IE" dirty="0" smtClean="0"/>
                        <a:t>Core</a:t>
                      </a:r>
                      <a:endParaRPr lang="en-IE" dirty="0"/>
                    </a:p>
                  </a:txBody>
                  <a:tcPr/>
                </a:tc>
                <a:tc>
                  <a:txBody>
                    <a:bodyPr/>
                    <a:lstStyle/>
                    <a:p>
                      <a:r>
                        <a:rPr lang="en-IE" dirty="0" smtClean="0"/>
                        <a:t>Core</a:t>
                      </a:r>
                      <a:endParaRPr lang="en-IE" dirty="0"/>
                    </a:p>
                  </a:txBody>
                  <a:tcPr/>
                </a:tc>
              </a:tr>
            </a:tbl>
          </a:graphicData>
        </a:graphic>
      </p:graphicFrame>
    </p:spTree>
    <p:extLst>
      <p:ext uri="{BB962C8B-B14F-4D97-AF65-F5344CB8AC3E}">
        <p14:creationId xmlns:p14="http://schemas.microsoft.com/office/powerpoint/2010/main" val="3198228516"/>
      </p:ext>
    </p:ext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a:t>Build </a:t>
            </a:r>
            <a:r>
              <a:rPr lang="en-US" dirty="0" smtClean="0"/>
              <a:t>training</a:t>
            </a:r>
            <a:endParaRPr lang="en-US" dirty="0"/>
          </a:p>
        </p:txBody>
      </p:sp>
      <p:sp>
        <p:nvSpPr>
          <p:cNvPr id="3" name="Content Placeholder 2"/>
          <p:cNvSpPr>
            <a:spLocks noGrp="1"/>
          </p:cNvSpPr>
          <p:nvPr>
            <p:ph idx="1"/>
            <p:custDataLst>
              <p:tags r:id="rId3"/>
            </p:custDataLst>
          </p:nvPr>
        </p:nvSpPr>
        <p:spPr/>
        <p:txBody>
          <a:bodyPr>
            <a:normAutofit fontScale="70000" lnSpcReduction="20000"/>
          </a:bodyPr>
          <a:lstStyle/>
          <a:p>
            <a:r>
              <a:rPr lang="en-US" dirty="0" smtClean="0"/>
              <a:t>What is it?</a:t>
            </a:r>
          </a:p>
          <a:p>
            <a:pPr lvl="1"/>
            <a:r>
              <a:rPr lang="en-IE" dirty="0"/>
              <a:t>This is the time of year </a:t>
            </a:r>
            <a:r>
              <a:rPr lang="en-IE" dirty="0" smtClean="0"/>
              <a:t>you train </a:t>
            </a:r>
            <a:r>
              <a:rPr lang="en-IE" dirty="0"/>
              <a:t>to race. </a:t>
            </a:r>
            <a:endParaRPr lang="en-US" dirty="0" smtClean="0"/>
          </a:p>
          <a:p>
            <a:r>
              <a:rPr lang="en-US" dirty="0" smtClean="0"/>
              <a:t>Typically for an IM plan – this should be </a:t>
            </a:r>
            <a:r>
              <a:rPr lang="en-US" dirty="0" err="1" smtClean="0"/>
              <a:t>approx</a:t>
            </a:r>
            <a:r>
              <a:rPr lang="en-US" dirty="0" smtClean="0"/>
              <a:t> 1.5 months </a:t>
            </a:r>
            <a:endParaRPr lang="en-US" dirty="0" smtClean="0"/>
          </a:p>
          <a:p>
            <a:r>
              <a:rPr lang="en-US" dirty="0" smtClean="0"/>
              <a:t>Key </a:t>
            </a:r>
            <a:r>
              <a:rPr lang="en-US" dirty="0" smtClean="0"/>
              <a:t>success factors in your base plan will be the following</a:t>
            </a:r>
          </a:p>
          <a:p>
            <a:pPr lvl="1"/>
            <a:r>
              <a:rPr lang="en-US" dirty="0" smtClean="0"/>
              <a:t>Increased race specific training (“b” races, transition practice, nutrition practice </a:t>
            </a:r>
            <a:r>
              <a:rPr lang="en-US" dirty="0" err="1" smtClean="0"/>
              <a:t>etc</a:t>
            </a:r>
            <a:r>
              <a:rPr lang="en-US" dirty="0" smtClean="0"/>
              <a:t>) </a:t>
            </a:r>
          </a:p>
          <a:p>
            <a:pPr lvl="1"/>
            <a:r>
              <a:rPr lang="en-US" dirty="0" smtClean="0"/>
              <a:t>Increased speed element (tempo sessions – race specific pace sections of sessions)</a:t>
            </a:r>
          </a:p>
          <a:p>
            <a:pPr lvl="1"/>
            <a:r>
              <a:rPr lang="en-US" sz="2900" dirty="0"/>
              <a:t>Are you in line with target weight for this phase?</a:t>
            </a:r>
          </a:p>
          <a:p>
            <a:r>
              <a:rPr lang="en-US" dirty="0" smtClean="0"/>
              <a:t>NB Plan still needs to element</a:t>
            </a:r>
          </a:p>
          <a:p>
            <a:pPr lvl="1"/>
            <a:r>
              <a:rPr lang="en-US" dirty="0" smtClean="0"/>
              <a:t>Flexible</a:t>
            </a:r>
          </a:p>
          <a:p>
            <a:pPr lvl="1"/>
            <a:r>
              <a:rPr lang="en-US" sz="2900" dirty="0"/>
              <a:t>Consistency</a:t>
            </a:r>
          </a:p>
          <a:p>
            <a:pPr lvl="1"/>
            <a:r>
              <a:rPr lang="en-US" dirty="0" smtClean="0"/>
              <a:t>Monitor able</a:t>
            </a:r>
          </a:p>
          <a:p>
            <a:pPr lvl="1"/>
            <a:r>
              <a:rPr lang="en-US" dirty="0" smtClean="0"/>
              <a:t>Progression</a:t>
            </a:r>
          </a:p>
          <a:p>
            <a:endParaRPr lang="en-US" dirty="0" smtClean="0"/>
          </a:p>
          <a:p>
            <a:endParaRPr lang="en-US" dirty="0" smtClean="0"/>
          </a:p>
        </p:txBody>
      </p:sp>
    </p:spTree>
    <p:custDataLst>
      <p:tags r:id="rId1"/>
    </p:custDataLst>
    <p:extLst>
      <p:ext uri="{BB962C8B-B14F-4D97-AF65-F5344CB8AC3E}">
        <p14:creationId xmlns:p14="http://schemas.microsoft.com/office/powerpoint/2010/main" val="272323931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Effect transition="in" filter="fade">
                                      <p:cBhvr>
                                        <p:cTn id="68" dur="1000"/>
                                        <p:tgtEl>
                                          <p:spTgt spid="3">
                                            <p:txEl>
                                              <p:pRg st="11" end="11"/>
                                            </p:txEl>
                                          </p:spTgt>
                                        </p:tgtEl>
                                      </p:cBhvr>
                                    </p:animEffect>
                                    <p:anim calcmode="lin" valueType="num">
                                      <p:cBhvr>
                                        <p:cTn id="6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dirty="0"/>
              <a:t>Build training – what should I be doing</a:t>
            </a:r>
            <a:r>
              <a:rPr lang="en-US" dirty="0" smtClean="0"/>
              <a:t>? </a:t>
            </a:r>
            <a:endParaRPr lang="en-US" dirty="0"/>
          </a:p>
        </p:txBody>
      </p:sp>
      <p:sp>
        <p:nvSpPr>
          <p:cNvPr id="3" name="Content Placeholder 2"/>
          <p:cNvSpPr>
            <a:spLocks noGrp="1"/>
          </p:cNvSpPr>
          <p:nvPr>
            <p:ph idx="1"/>
            <p:custDataLst>
              <p:tags r:id="rId3"/>
            </p:custDataLst>
          </p:nvPr>
        </p:nvSpPr>
        <p:spPr/>
        <p:txBody>
          <a:bodyPr>
            <a:normAutofit fontScale="70000" lnSpcReduction="20000"/>
          </a:bodyPr>
          <a:lstStyle/>
          <a:p>
            <a:r>
              <a:rPr lang="en-IE" dirty="0" smtClean="0"/>
              <a:t>Swim</a:t>
            </a:r>
          </a:p>
          <a:p>
            <a:pPr lvl="1"/>
            <a:r>
              <a:rPr lang="en-IE" b="1" dirty="0" smtClean="0"/>
              <a:t>Open water sessions</a:t>
            </a:r>
          </a:p>
          <a:p>
            <a:pPr lvl="1"/>
            <a:r>
              <a:rPr lang="en-IE" b="1" dirty="0" smtClean="0"/>
              <a:t>Long distance sessions – NB 3.8 km swim</a:t>
            </a:r>
          </a:p>
          <a:p>
            <a:pPr lvl="1"/>
            <a:r>
              <a:rPr lang="en-IE" dirty="0" smtClean="0"/>
              <a:t>Get technique right</a:t>
            </a:r>
          </a:p>
          <a:p>
            <a:r>
              <a:rPr lang="en-IE" dirty="0" smtClean="0"/>
              <a:t>Bike</a:t>
            </a:r>
          </a:p>
          <a:p>
            <a:pPr lvl="1"/>
            <a:r>
              <a:rPr lang="en-IE" b="1" dirty="0" smtClean="0"/>
              <a:t>1 long ride </a:t>
            </a:r>
            <a:r>
              <a:rPr lang="en-IE" b="1" dirty="0" err="1" smtClean="0"/>
              <a:t>approx</a:t>
            </a:r>
            <a:r>
              <a:rPr lang="en-IE" b="1" dirty="0" smtClean="0"/>
              <a:t> – race pace tempos</a:t>
            </a:r>
          </a:p>
          <a:p>
            <a:pPr lvl="1"/>
            <a:r>
              <a:rPr lang="en-IE" dirty="0" smtClean="0"/>
              <a:t>Train for the course – build in more hills </a:t>
            </a:r>
            <a:r>
              <a:rPr lang="en-IE" dirty="0" err="1" smtClean="0"/>
              <a:t>etc</a:t>
            </a:r>
            <a:endParaRPr lang="en-IE" dirty="0" smtClean="0"/>
          </a:p>
          <a:p>
            <a:r>
              <a:rPr lang="en-IE" dirty="0" smtClean="0"/>
              <a:t>Run</a:t>
            </a:r>
          </a:p>
          <a:p>
            <a:pPr lvl="1"/>
            <a:r>
              <a:rPr lang="en-IE" b="1" dirty="0" smtClean="0"/>
              <a:t>Tempo run sessions</a:t>
            </a:r>
          </a:p>
          <a:p>
            <a:pPr lvl="1"/>
            <a:r>
              <a:rPr lang="en-IE" dirty="0" smtClean="0"/>
              <a:t>2 short runs a week (hills)</a:t>
            </a:r>
          </a:p>
          <a:p>
            <a:r>
              <a:rPr lang="en-IE" dirty="0" smtClean="0"/>
              <a:t>Other </a:t>
            </a:r>
          </a:p>
          <a:p>
            <a:pPr lvl="1"/>
            <a:r>
              <a:rPr lang="en-IE" dirty="0" smtClean="0"/>
              <a:t>Book flights/bikes [if made through training – much lower risk of DNS]</a:t>
            </a:r>
          </a:p>
          <a:p>
            <a:pPr lvl="1">
              <a:buNone/>
            </a:pPr>
            <a:endParaRPr lang="en-IE" dirty="0" smtClean="0"/>
          </a:p>
          <a:p>
            <a:endParaRPr lang="en-IE" dirty="0" smtClean="0"/>
          </a:p>
          <a:p>
            <a:pPr lvl="1"/>
            <a:endParaRPr lang="en-US" dirty="0" smtClean="0"/>
          </a:p>
          <a:p>
            <a:endParaRPr lang="en-US" dirty="0" smtClean="0"/>
          </a:p>
          <a:p>
            <a:endParaRPr lang="en-US" dirty="0" smtClean="0"/>
          </a:p>
        </p:txBody>
      </p:sp>
    </p:spTree>
    <p:custDataLst>
      <p:tags r:id="rId1"/>
    </p:custDataLst>
    <p:extLst>
      <p:ext uri="{BB962C8B-B14F-4D97-AF65-F5344CB8AC3E}">
        <p14:creationId xmlns:p14="http://schemas.microsoft.com/office/powerpoint/2010/main" val="150387630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Effect transition="in" filter="fade">
                                      <p:cBhvr>
                                        <p:cTn id="68" dur="1000"/>
                                        <p:tgtEl>
                                          <p:spTgt spid="3">
                                            <p:txEl>
                                              <p:pRg st="11" end="11"/>
                                            </p:txEl>
                                          </p:spTgt>
                                        </p:tgtEl>
                                      </p:cBhvr>
                                    </p:animEffect>
                                    <p:anim calcmode="lin" valueType="num">
                                      <p:cBhvr>
                                        <p:cTn id="6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71800" y="1666596"/>
            <a:ext cx="3711465" cy="2800221"/>
          </a:xfrm>
          <a:prstGeom prst="rect">
            <a:avLst/>
          </a:prstGeom>
          <a:noFill/>
        </p:spPr>
        <p:txBody>
          <a:bodyPr wrap="square" rtlCol="0">
            <a:normAutofit fontScale="92500" lnSpcReduction="20000"/>
          </a:bodyPr>
          <a:lstStyle/>
          <a:p>
            <a:r>
              <a:rPr lang="en-US" sz="7200" dirty="0" smtClean="0"/>
              <a:t>Welcome</a:t>
            </a:r>
          </a:p>
          <a:p>
            <a:r>
              <a:rPr lang="en-US" sz="7200" dirty="0" smtClean="0"/>
              <a:t>&amp; house rules</a:t>
            </a:r>
            <a:endParaRPr lang="en-US" sz="7200"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53331" flipH="1">
            <a:off x="108261" y="-3142205"/>
            <a:ext cx="2895600" cy="6861081"/>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5536" y="1666596"/>
            <a:ext cx="2029616" cy="3057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524309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Sample IM training plan (Build phase)</a:t>
            </a:r>
            <a:endParaRPr lang="en-IE"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16673"/>
              </p:ext>
            </p:extLst>
          </p:nvPr>
        </p:nvGraphicFramePr>
        <p:xfrm>
          <a:off x="683568" y="1628800"/>
          <a:ext cx="8293224" cy="3296920"/>
        </p:xfrm>
        <a:graphic>
          <a:graphicData uri="http://schemas.openxmlformats.org/drawingml/2006/table">
            <a:tbl>
              <a:tblPr firstRow="1" bandRow="1">
                <a:tableStyleId>{5C22544A-7EE6-4342-B048-85BDC9FD1C3A}</a:tableStyleId>
              </a:tblPr>
              <a:tblGrid>
                <a:gridCol w="1036653"/>
                <a:gridCol w="1036653"/>
                <a:gridCol w="1036653"/>
                <a:gridCol w="1138513"/>
                <a:gridCol w="934793"/>
                <a:gridCol w="1036653"/>
                <a:gridCol w="1036653"/>
                <a:gridCol w="1036653"/>
              </a:tblGrid>
              <a:tr h="370840">
                <a:tc>
                  <a:txBody>
                    <a:bodyPr/>
                    <a:lstStyle/>
                    <a:p>
                      <a:endParaRPr lang="en-IE" dirty="0"/>
                    </a:p>
                  </a:txBody>
                  <a:tcPr/>
                </a:tc>
                <a:tc>
                  <a:txBody>
                    <a:bodyPr/>
                    <a:lstStyle/>
                    <a:p>
                      <a:r>
                        <a:rPr lang="en-IE" dirty="0" smtClean="0"/>
                        <a:t>Mon</a:t>
                      </a:r>
                      <a:endParaRPr lang="en-IE" dirty="0"/>
                    </a:p>
                  </a:txBody>
                  <a:tcPr/>
                </a:tc>
                <a:tc>
                  <a:txBody>
                    <a:bodyPr/>
                    <a:lstStyle/>
                    <a:p>
                      <a:r>
                        <a:rPr lang="en-IE" dirty="0" smtClean="0"/>
                        <a:t>Tues</a:t>
                      </a:r>
                      <a:endParaRPr lang="en-IE" dirty="0"/>
                    </a:p>
                  </a:txBody>
                  <a:tcPr/>
                </a:tc>
                <a:tc>
                  <a:txBody>
                    <a:bodyPr/>
                    <a:lstStyle/>
                    <a:p>
                      <a:r>
                        <a:rPr lang="en-IE" dirty="0" smtClean="0"/>
                        <a:t>Weds</a:t>
                      </a:r>
                      <a:endParaRPr lang="en-IE" dirty="0"/>
                    </a:p>
                  </a:txBody>
                  <a:tcPr/>
                </a:tc>
                <a:tc>
                  <a:txBody>
                    <a:bodyPr/>
                    <a:lstStyle/>
                    <a:p>
                      <a:r>
                        <a:rPr lang="en-IE" dirty="0" smtClean="0"/>
                        <a:t>Thurs</a:t>
                      </a:r>
                      <a:endParaRPr lang="en-IE" dirty="0"/>
                    </a:p>
                  </a:txBody>
                  <a:tcPr/>
                </a:tc>
                <a:tc>
                  <a:txBody>
                    <a:bodyPr/>
                    <a:lstStyle/>
                    <a:p>
                      <a:r>
                        <a:rPr lang="en-IE" dirty="0" smtClean="0"/>
                        <a:t>Fri</a:t>
                      </a:r>
                      <a:endParaRPr lang="en-IE" dirty="0"/>
                    </a:p>
                  </a:txBody>
                  <a:tcPr/>
                </a:tc>
                <a:tc>
                  <a:txBody>
                    <a:bodyPr/>
                    <a:lstStyle/>
                    <a:p>
                      <a:r>
                        <a:rPr lang="en-IE" dirty="0" smtClean="0"/>
                        <a:t>Sat </a:t>
                      </a:r>
                      <a:endParaRPr lang="en-IE" dirty="0"/>
                    </a:p>
                  </a:txBody>
                  <a:tcPr/>
                </a:tc>
                <a:tc>
                  <a:txBody>
                    <a:bodyPr/>
                    <a:lstStyle/>
                    <a:p>
                      <a:r>
                        <a:rPr lang="en-IE" dirty="0" smtClean="0"/>
                        <a:t>Sun</a:t>
                      </a:r>
                      <a:endParaRPr lang="en-IE" dirty="0"/>
                    </a:p>
                  </a:txBody>
                  <a:tcPr/>
                </a:tc>
              </a:tr>
              <a:tr h="370840">
                <a:tc>
                  <a:txBody>
                    <a:bodyPr/>
                    <a:lstStyle/>
                    <a:p>
                      <a:r>
                        <a:rPr lang="en-IE" dirty="0" smtClean="0"/>
                        <a:t>AM</a:t>
                      </a:r>
                      <a:endParaRPr lang="en-IE" dirty="0"/>
                    </a:p>
                  </a:txBody>
                  <a:tcPr/>
                </a:tc>
                <a:tc>
                  <a:txBody>
                    <a:bodyPr/>
                    <a:lstStyle/>
                    <a:p>
                      <a:r>
                        <a:rPr lang="en-IE" dirty="0" smtClean="0"/>
                        <a:t>REST</a:t>
                      </a:r>
                      <a:endParaRPr lang="en-IE" dirty="0"/>
                    </a:p>
                  </a:txBody>
                  <a:tcPr/>
                </a:tc>
                <a:tc>
                  <a:txBody>
                    <a:bodyPr/>
                    <a:lstStyle/>
                    <a:p>
                      <a:r>
                        <a:rPr lang="en-IE" dirty="0" smtClean="0"/>
                        <a:t>Piranha swim</a:t>
                      </a:r>
                      <a:endParaRPr lang="en-IE" dirty="0"/>
                    </a:p>
                  </a:txBody>
                  <a:tcPr/>
                </a:tc>
                <a:tc>
                  <a:txBody>
                    <a:bodyPr/>
                    <a:lstStyle/>
                    <a:p>
                      <a:r>
                        <a:rPr lang="en-IE" dirty="0" smtClean="0"/>
                        <a:t>Core</a:t>
                      </a:r>
                      <a:endParaRPr lang="en-I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Piranha swim </a:t>
                      </a:r>
                    </a:p>
                    <a:p>
                      <a:endParaRPr lang="en-IE" dirty="0"/>
                    </a:p>
                  </a:txBody>
                  <a:tcPr/>
                </a:tc>
                <a:tc>
                  <a:txBody>
                    <a:bodyPr/>
                    <a:lstStyle/>
                    <a:p>
                      <a:r>
                        <a:rPr lang="en-IE" dirty="0" smtClean="0"/>
                        <a:t>Swim session</a:t>
                      </a:r>
                      <a:endParaRPr lang="en-IE" dirty="0"/>
                    </a:p>
                  </a:txBody>
                  <a:tcPr/>
                </a:tc>
                <a:tc>
                  <a:txBody>
                    <a:bodyPr/>
                    <a:lstStyle/>
                    <a:p>
                      <a:r>
                        <a:rPr lang="en-IE" dirty="0" smtClean="0"/>
                        <a:t>Bike 45 </a:t>
                      </a:r>
                      <a:r>
                        <a:rPr lang="en-IE" dirty="0" err="1" smtClean="0"/>
                        <a:t>mins</a:t>
                      </a:r>
                      <a:r>
                        <a:rPr lang="en-IE" dirty="0" smtClean="0"/>
                        <a:t> with 2km brick</a:t>
                      </a:r>
                      <a:endParaRPr lang="en-IE" dirty="0"/>
                    </a:p>
                  </a:txBody>
                  <a:tcPr/>
                </a:tc>
                <a:tc>
                  <a:txBody>
                    <a:bodyPr/>
                    <a:lstStyle/>
                    <a:p>
                      <a:r>
                        <a:rPr lang="en-IE" dirty="0" err="1" smtClean="0"/>
                        <a:t>Fingal</a:t>
                      </a:r>
                      <a:r>
                        <a:rPr lang="en-IE" dirty="0" smtClean="0"/>
                        <a:t> sprint with 10 km cool</a:t>
                      </a:r>
                      <a:r>
                        <a:rPr lang="en-IE" baseline="0" dirty="0" smtClean="0"/>
                        <a:t> down</a:t>
                      </a:r>
                      <a:endParaRPr lang="en-IE" dirty="0"/>
                    </a:p>
                  </a:txBody>
                  <a:tcPr/>
                </a:tc>
              </a:tr>
              <a:tr h="370840">
                <a:tc>
                  <a:txBody>
                    <a:bodyPr/>
                    <a:lstStyle/>
                    <a:p>
                      <a:r>
                        <a:rPr lang="en-IE" dirty="0" smtClean="0"/>
                        <a:t>PM</a:t>
                      </a:r>
                      <a:endParaRPr lang="en-IE" dirty="0"/>
                    </a:p>
                  </a:txBody>
                  <a:tcPr/>
                </a:tc>
                <a:tc>
                  <a:txBody>
                    <a:bodyPr/>
                    <a:lstStyle/>
                    <a:p>
                      <a:r>
                        <a:rPr lang="en-IE" dirty="0" smtClean="0"/>
                        <a:t>REST</a:t>
                      </a:r>
                      <a:endParaRPr lang="en-IE" dirty="0"/>
                    </a:p>
                  </a:txBody>
                  <a:tcPr/>
                </a:tc>
                <a:tc>
                  <a:txBody>
                    <a:bodyPr/>
                    <a:lstStyle/>
                    <a:p>
                      <a:r>
                        <a:rPr lang="en-IE" dirty="0" smtClean="0"/>
                        <a:t>Tempo run session – 15km</a:t>
                      </a:r>
                      <a:endParaRPr lang="en-IE" dirty="0"/>
                    </a:p>
                  </a:txBody>
                  <a:tcPr/>
                </a:tc>
                <a:tc>
                  <a:txBody>
                    <a:bodyPr/>
                    <a:lstStyle/>
                    <a:p>
                      <a:r>
                        <a:rPr lang="en-IE" dirty="0" smtClean="0"/>
                        <a:t>High cadence spin session(2</a:t>
                      </a:r>
                      <a:r>
                        <a:rPr lang="en-IE" baseline="0" dirty="0" smtClean="0"/>
                        <a:t> </a:t>
                      </a:r>
                      <a:r>
                        <a:rPr lang="en-IE" baseline="0" dirty="0" err="1" smtClean="0"/>
                        <a:t>hrs</a:t>
                      </a:r>
                      <a:r>
                        <a:rPr lang="en-IE" baseline="0" dirty="0" smtClean="0"/>
                        <a:t>)</a:t>
                      </a:r>
                      <a:endParaRPr lang="en-IE" dirty="0"/>
                    </a:p>
                  </a:txBody>
                  <a:tcPr/>
                </a:tc>
                <a:tc>
                  <a:txBody>
                    <a:bodyPr/>
                    <a:lstStyle/>
                    <a:p>
                      <a:r>
                        <a:rPr lang="en-IE" dirty="0" smtClean="0"/>
                        <a:t>Piranha track session (speed)</a:t>
                      </a:r>
                      <a:endParaRPr lang="en-IE" dirty="0"/>
                    </a:p>
                  </a:txBody>
                  <a:tcPr/>
                </a:tc>
                <a:tc>
                  <a:txBody>
                    <a:bodyPr/>
                    <a:lstStyle/>
                    <a:p>
                      <a:r>
                        <a:rPr lang="en-IE" dirty="0" smtClean="0"/>
                        <a:t>Core</a:t>
                      </a:r>
                      <a:endParaRPr lang="en-IE" dirty="0"/>
                    </a:p>
                  </a:txBody>
                  <a:tcPr/>
                </a:tc>
                <a:tc>
                  <a:txBody>
                    <a:bodyPr/>
                    <a:lstStyle/>
                    <a:p>
                      <a:r>
                        <a:rPr lang="en-IE" dirty="0" smtClean="0"/>
                        <a:t>REST</a:t>
                      </a:r>
                      <a:endParaRPr lang="en-IE" dirty="0"/>
                    </a:p>
                  </a:txBody>
                  <a:tcPr/>
                </a:tc>
                <a:tc>
                  <a:txBody>
                    <a:bodyPr/>
                    <a:lstStyle/>
                    <a:p>
                      <a:endParaRPr lang="en-IE" dirty="0"/>
                    </a:p>
                  </a:txBody>
                  <a:tcPr/>
                </a:tc>
              </a:tr>
            </a:tbl>
          </a:graphicData>
        </a:graphic>
      </p:graphicFrame>
    </p:spTree>
    <p:extLst>
      <p:ext uri="{BB962C8B-B14F-4D97-AF65-F5344CB8AC3E}">
        <p14:creationId xmlns:p14="http://schemas.microsoft.com/office/powerpoint/2010/main" val="2064258879"/>
      </p:ext>
    </p:extLst>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Training </a:t>
            </a:r>
            <a:r>
              <a:rPr lang="en-US" dirty="0" smtClean="0"/>
              <a:t>top </a:t>
            </a:r>
            <a:r>
              <a:rPr lang="en-US" dirty="0" smtClean="0"/>
              <a:t>tips</a:t>
            </a:r>
            <a:endParaRPr lang="en-US" dirty="0"/>
          </a:p>
        </p:txBody>
      </p:sp>
      <p:sp>
        <p:nvSpPr>
          <p:cNvPr id="3" name="Content Placeholder 2"/>
          <p:cNvSpPr>
            <a:spLocks noGrp="1"/>
          </p:cNvSpPr>
          <p:nvPr>
            <p:ph idx="1"/>
            <p:custDataLst>
              <p:tags r:id="rId3"/>
            </p:custDataLst>
          </p:nvPr>
        </p:nvSpPr>
        <p:spPr/>
        <p:txBody>
          <a:bodyPr>
            <a:normAutofit fontScale="62500" lnSpcReduction="20000"/>
          </a:bodyPr>
          <a:lstStyle/>
          <a:p>
            <a:r>
              <a:rPr lang="en-US" dirty="0" smtClean="0"/>
              <a:t>Build a training group – share knowledge</a:t>
            </a:r>
          </a:p>
          <a:p>
            <a:r>
              <a:rPr lang="en-US" dirty="0" smtClean="0"/>
              <a:t>Get equipment right </a:t>
            </a:r>
          </a:p>
          <a:p>
            <a:pPr lvl="1"/>
            <a:r>
              <a:rPr lang="en-US" dirty="0" smtClean="0"/>
              <a:t>Wetsuit research</a:t>
            </a:r>
          </a:p>
          <a:p>
            <a:pPr lvl="1"/>
            <a:r>
              <a:rPr lang="en-US" dirty="0" smtClean="0"/>
              <a:t>Bike fitting</a:t>
            </a:r>
          </a:p>
          <a:p>
            <a:pPr lvl="1"/>
            <a:r>
              <a:rPr lang="en-US" dirty="0" smtClean="0"/>
              <a:t>Runner selection</a:t>
            </a:r>
          </a:p>
          <a:p>
            <a:r>
              <a:rPr lang="en-US" dirty="0" smtClean="0"/>
              <a:t>Use simple motivational tools</a:t>
            </a:r>
          </a:p>
          <a:p>
            <a:pPr lvl="1"/>
            <a:r>
              <a:rPr lang="en-US" dirty="0" smtClean="0"/>
              <a:t>Soft targets</a:t>
            </a:r>
          </a:p>
          <a:p>
            <a:pPr lvl="1"/>
            <a:r>
              <a:rPr lang="en-US" dirty="0" smtClean="0"/>
              <a:t>Weight watching</a:t>
            </a:r>
          </a:p>
          <a:p>
            <a:r>
              <a:rPr lang="en-US" dirty="0" smtClean="0"/>
              <a:t>Injury prevention/management</a:t>
            </a:r>
          </a:p>
          <a:p>
            <a:pPr lvl="1"/>
            <a:r>
              <a:rPr lang="en-US" dirty="0" smtClean="0"/>
              <a:t>Strength and conditioning</a:t>
            </a:r>
          </a:p>
          <a:p>
            <a:pPr lvl="1"/>
            <a:r>
              <a:rPr lang="en-US" dirty="0" smtClean="0"/>
              <a:t>Rest! NB Sleep is crucial</a:t>
            </a:r>
          </a:p>
          <a:p>
            <a:pPr lvl="1"/>
            <a:r>
              <a:rPr lang="en-US" dirty="0" smtClean="0"/>
              <a:t>Sports massage (recommended)</a:t>
            </a:r>
          </a:p>
          <a:p>
            <a:pPr lvl="1"/>
            <a:r>
              <a:rPr lang="en-US" dirty="0" smtClean="0"/>
              <a:t>Listen to your body</a:t>
            </a:r>
          </a:p>
          <a:p>
            <a:pPr lvl="1"/>
            <a:r>
              <a:rPr lang="en-US" dirty="0" smtClean="0"/>
              <a:t>Flexible training plan, e.g. drill set can be as effective as a long paced swim</a:t>
            </a:r>
          </a:p>
          <a:p>
            <a:endParaRPr lang="en-US" dirty="0" smtClean="0"/>
          </a:p>
          <a:p>
            <a:endParaRPr lang="en-US" dirty="0" smtClean="0"/>
          </a:p>
        </p:txBody>
      </p:sp>
    </p:spTree>
    <p:custDataLst>
      <p:tags r:id="rId1"/>
    </p:custDataLst>
    <p:extLst>
      <p:ext uri="{BB962C8B-B14F-4D97-AF65-F5344CB8AC3E}">
        <p14:creationId xmlns:p14="http://schemas.microsoft.com/office/powerpoint/2010/main" val="303870981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Effect transition="in" filter="fade">
                                      <p:cBhvr>
                                        <p:cTn id="68" dur="1000"/>
                                        <p:tgtEl>
                                          <p:spTgt spid="3">
                                            <p:txEl>
                                              <p:pRg st="11" end="11"/>
                                            </p:txEl>
                                          </p:spTgt>
                                        </p:tgtEl>
                                      </p:cBhvr>
                                    </p:animEffect>
                                    <p:anim calcmode="lin" valueType="num">
                                      <p:cBhvr>
                                        <p:cTn id="6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Effect transition="in" filter="fade">
                                      <p:cBhvr>
                                        <p:cTn id="73" dur="1000"/>
                                        <p:tgtEl>
                                          <p:spTgt spid="3">
                                            <p:txEl>
                                              <p:pRg st="12" end="12"/>
                                            </p:txEl>
                                          </p:spTgt>
                                        </p:tgtEl>
                                      </p:cBhvr>
                                    </p:animEffect>
                                    <p:anim calcmode="lin" valueType="num">
                                      <p:cBhvr>
                                        <p:cTn id="74"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
                                            <p:txEl>
                                              <p:pRg st="13" end="13"/>
                                            </p:txEl>
                                          </p:spTgt>
                                        </p:tgtEl>
                                        <p:attrNameLst>
                                          <p:attrName>style.visibility</p:attrName>
                                        </p:attrNameLst>
                                      </p:cBhvr>
                                      <p:to>
                                        <p:strVal val="visible"/>
                                      </p:to>
                                    </p:set>
                                    <p:animEffect transition="in" filter="fade">
                                      <p:cBhvr>
                                        <p:cTn id="78" dur="1000"/>
                                        <p:tgtEl>
                                          <p:spTgt spid="3">
                                            <p:txEl>
                                              <p:pRg st="13" end="13"/>
                                            </p:txEl>
                                          </p:spTgt>
                                        </p:tgtEl>
                                      </p:cBhvr>
                                    </p:animEffect>
                                    <p:anim calcmode="lin" valueType="num">
                                      <p:cBhvr>
                                        <p:cTn id="7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0"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Training </a:t>
            </a:r>
            <a:r>
              <a:rPr lang="en-US" dirty="0" smtClean="0"/>
              <a:t>top </a:t>
            </a:r>
            <a:r>
              <a:rPr lang="en-US" dirty="0" smtClean="0"/>
              <a:t>tips</a:t>
            </a:r>
            <a:endParaRPr lang="en-US" dirty="0"/>
          </a:p>
        </p:txBody>
      </p:sp>
      <p:sp>
        <p:nvSpPr>
          <p:cNvPr id="3" name="Content Placeholder 2"/>
          <p:cNvSpPr>
            <a:spLocks noGrp="1"/>
          </p:cNvSpPr>
          <p:nvPr>
            <p:ph idx="1"/>
            <p:custDataLst>
              <p:tags r:id="rId3"/>
            </p:custDataLst>
          </p:nvPr>
        </p:nvSpPr>
        <p:spPr/>
        <p:txBody>
          <a:bodyPr>
            <a:normAutofit fontScale="62500" lnSpcReduction="20000"/>
          </a:bodyPr>
          <a:lstStyle/>
          <a:p>
            <a:r>
              <a:rPr lang="en-US" dirty="0" smtClean="0"/>
              <a:t>Build a training group – share knowledge</a:t>
            </a:r>
          </a:p>
          <a:p>
            <a:r>
              <a:rPr lang="en-US" dirty="0" smtClean="0"/>
              <a:t>Get equipment right </a:t>
            </a:r>
          </a:p>
          <a:p>
            <a:pPr lvl="1"/>
            <a:r>
              <a:rPr lang="en-US" dirty="0" smtClean="0"/>
              <a:t>Wetsuit research</a:t>
            </a:r>
          </a:p>
          <a:p>
            <a:pPr lvl="1"/>
            <a:r>
              <a:rPr lang="en-US" dirty="0" smtClean="0"/>
              <a:t>Bike fitting</a:t>
            </a:r>
          </a:p>
          <a:p>
            <a:pPr lvl="1"/>
            <a:r>
              <a:rPr lang="en-US" dirty="0" smtClean="0"/>
              <a:t>Runner selection</a:t>
            </a:r>
          </a:p>
          <a:p>
            <a:r>
              <a:rPr lang="en-US" dirty="0" smtClean="0"/>
              <a:t>Use simple motivational tools</a:t>
            </a:r>
          </a:p>
          <a:p>
            <a:pPr lvl="1"/>
            <a:r>
              <a:rPr lang="en-US" dirty="0" smtClean="0"/>
              <a:t>Soft targets</a:t>
            </a:r>
          </a:p>
          <a:p>
            <a:pPr lvl="1"/>
            <a:r>
              <a:rPr lang="en-US" dirty="0" smtClean="0"/>
              <a:t>Weight watching</a:t>
            </a:r>
          </a:p>
          <a:p>
            <a:r>
              <a:rPr lang="en-US" dirty="0" smtClean="0"/>
              <a:t>Injury prevention/management</a:t>
            </a:r>
          </a:p>
          <a:p>
            <a:pPr lvl="1"/>
            <a:r>
              <a:rPr lang="en-US" dirty="0" smtClean="0"/>
              <a:t>Strength and conditioning</a:t>
            </a:r>
          </a:p>
          <a:p>
            <a:pPr lvl="1"/>
            <a:r>
              <a:rPr lang="en-US" dirty="0" smtClean="0"/>
              <a:t>Rest! NB Sleep is crucial</a:t>
            </a:r>
          </a:p>
          <a:p>
            <a:pPr lvl="1"/>
            <a:r>
              <a:rPr lang="en-US" dirty="0" smtClean="0"/>
              <a:t>Sports massage (recommended)</a:t>
            </a:r>
          </a:p>
          <a:p>
            <a:pPr lvl="1"/>
            <a:r>
              <a:rPr lang="en-US" dirty="0" smtClean="0"/>
              <a:t>Listen to your body</a:t>
            </a:r>
          </a:p>
          <a:p>
            <a:pPr lvl="1"/>
            <a:r>
              <a:rPr lang="en-US" dirty="0" smtClean="0"/>
              <a:t>Flexible training plan, e.g. drill set can be as effective as a long paced swim</a:t>
            </a:r>
          </a:p>
          <a:p>
            <a:endParaRPr lang="en-US" dirty="0" smtClean="0"/>
          </a:p>
          <a:p>
            <a:endParaRPr lang="en-US" dirty="0" smtClean="0"/>
          </a:p>
        </p:txBody>
      </p:sp>
    </p:spTree>
    <p:custDataLst>
      <p:tags r:id="rId1"/>
    </p:custDataLst>
    <p:extLst>
      <p:ext uri="{BB962C8B-B14F-4D97-AF65-F5344CB8AC3E}">
        <p14:creationId xmlns:p14="http://schemas.microsoft.com/office/powerpoint/2010/main" val="388403895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Effect transition="in" filter="fade">
                                      <p:cBhvr>
                                        <p:cTn id="68" dur="1000"/>
                                        <p:tgtEl>
                                          <p:spTgt spid="3">
                                            <p:txEl>
                                              <p:pRg st="11" end="11"/>
                                            </p:txEl>
                                          </p:spTgt>
                                        </p:tgtEl>
                                      </p:cBhvr>
                                    </p:animEffect>
                                    <p:anim calcmode="lin" valueType="num">
                                      <p:cBhvr>
                                        <p:cTn id="6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Effect transition="in" filter="fade">
                                      <p:cBhvr>
                                        <p:cTn id="73" dur="1000"/>
                                        <p:tgtEl>
                                          <p:spTgt spid="3">
                                            <p:txEl>
                                              <p:pRg st="12" end="12"/>
                                            </p:txEl>
                                          </p:spTgt>
                                        </p:tgtEl>
                                      </p:cBhvr>
                                    </p:animEffect>
                                    <p:anim calcmode="lin" valueType="num">
                                      <p:cBhvr>
                                        <p:cTn id="74"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
                                            <p:txEl>
                                              <p:pRg st="13" end="13"/>
                                            </p:txEl>
                                          </p:spTgt>
                                        </p:tgtEl>
                                        <p:attrNameLst>
                                          <p:attrName>style.visibility</p:attrName>
                                        </p:attrNameLst>
                                      </p:cBhvr>
                                      <p:to>
                                        <p:strVal val="visible"/>
                                      </p:to>
                                    </p:set>
                                    <p:animEffect transition="in" filter="fade">
                                      <p:cBhvr>
                                        <p:cTn id="78" dur="1000"/>
                                        <p:tgtEl>
                                          <p:spTgt spid="3">
                                            <p:txEl>
                                              <p:pRg st="13" end="13"/>
                                            </p:txEl>
                                          </p:spTgt>
                                        </p:tgtEl>
                                      </p:cBhvr>
                                    </p:animEffect>
                                    <p:anim calcmode="lin" valueType="num">
                                      <p:cBhvr>
                                        <p:cTn id="7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0"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pPr marL="280988" lvl="0" indent="-280988"/>
            <a:r>
              <a:rPr lang="en-IE" dirty="0"/>
              <a:t>What Ironman would be best for me and/or the club?</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custDataLst>
              <p:tags r:id="rId3"/>
            </p:custDataLst>
          </p:nvPr>
        </p:nvSpPr>
        <p:spPr/>
        <p:txBody>
          <a:bodyPr>
            <a:normAutofit fontScale="92500" lnSpcReduction="10000"/>
          </a:bodyPr>
          <a:lstStyle/>
          <a:p>
            <a:r>
              <a:rPr lang="en-US" dirty="0" smtClean="0"/>
              <a:t>What the course like?</a:t>
            </a:r>
          </a:p>
          <a:p>
            <a:r>
              <a:rPr lang="en-US" dirty="0"/>
              <a:t>Climate – hot/cold – non wetsuit swim</a:t>
            </a:r>
            <a:r>
              <a:rPr lang="en-US" dirty="0" smtClean="0"/>
              <a:t>?</a:t>
            </a:r>
            <a:endParaRPr lang="en-US" dirty="0" smtClean="0"/>
          </a:p>
          <a:p>
            <a:r>
              <a:rPr lang="en-US" dirty="0" smtClean="0"/>
              <a:t>Time </a:t>
            </a:r>
            <a:r>
              <a:rPr lang="en-US" dirty="0" smtClean="0"/>
              <a:t>of year? Does it fit with other objectives</a:t>
            </a:r>
            <a:r>
              <a:rPr lang="en-US" dirty="0" smtClean="0"/>
              <a:t>?</a:t>
            </a:r>
          </a:p>
          <a:p>
            <a:r>
              <a:rPr lang="en-US" dirty="0"/>
              <a:t>What logistics are involved</a:t>
            </a:r>
            <a:r>
              <a:rPr lang="en-US" dirty="0" smtClean="0"/>
              <a:t>? – single </a:t>
            </a:r>
            <a:r>
              <a:rPr lang="en-US" dirty="0" err="1" smtClean="0"/>
              <a:t>vs</a:t>
            </a:r>
            <a:r>
              <a:rPr lang="en-US" dirty="0" smtClean="0"/>
              <a:t> split transition? Rental car required?</a:t>
            </a:r>
            <a:endParaRPr lang="en-US" dirty="0" smtClean="0"/>
          </a:p>
          <a:p>
            <a:r>
              <a:rPr lang="en-US" dirty="0" smtClean="0"/>
              <a:t>Time to prepare? Where are you now?</a:t>
            </a:r>
          </a:p>
          <a:p>
            <a:r>
              <a:rPr lang="en-US" dirty="0" smtClean="0"/>
              <a:t>Other commitments?</a:t>
            </a:r>
          </a:p>
          <a:p>
            <a:r>
              <a:rPr lang="en-US" dirty="0" smtClean="0"/>
              <a:t>Buy in from family/partners/pets?</a:t>
            </a:r>
          </a:p>
          <a:p>
            <a:endParaRPr lang="en-US" dirty="0" smtClean="0"/>
          </a:p>
        </p:txBody>
      </p:sp>
    </p:spTree>
    <p:custDataLst>
      <p:tags r:id="rId1"/>
    </p:custDataLst>
    <p:extLst>
      <p:ext uri="{BB962C8B-B14F-4D97-AF65-F5344CB8AC3E}">
        <p14:creationId xmlns:p14="http://schemas.microsoft.com/office/powerpoint/2010/main" val="298730900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pPr marL="280988" lvl="0" indent="-280988"/>
            <a:r>
              <a:rPr lang="en-IE" dirty="0" smtClean="0"/>
              <a:t>Analysis of top 3 survey results</a:t>
            </a:r>
            <a:endParaRPr lang="en-US"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5562510"/>
              </p:ext>
            </p:extLst>
          </p:nvPr>
        </p:nvGraphicFramePr>
        <p:xfrm>
          <a:off x="762000" y="1597025"/>
          <a:ext cx="8202488" cy="4861560"/>
        </p:xfrm>
        <a:graphic>
          <a:graphicData uri="http://schemas.openxmlformats.org/drawingml/2006/table">
            <a:tbl>
              <a:tblPr firstRow="1" bandRow="1">
                <a:tableStyleId>{5C22544A-7EE6-4342-B048-85BDC9FD1C3A}</a:tableStyleId>
              </a:tblPr>
              <a:tblGrid>
                <a:gridCol w="1001688"/>
                <a:gridCol w="2448272"/>
                <a:gridCol w="2448272"/>
                <a:gridCol w="2304256"/>
              </a:tblGrid>
              <a:tr h="370840">
                <a:tc>
                  <a:txBody>
                    <a:bodyPr/>
                    <a:lstStyle/>
                    <a:p>
                      <a:endParaRPr lang="en-IE" dirty="0"/>
                    </a:p>
                  </a:txBody>
                  <a:tcPr/>
                </a:tc>
                <a:tc>
                  <a:txBody>
                    <a:bodyPr/>
                    <a:lstStyle/>
                    <a:p>
                      <a:pPr algn="ctr"/>
                      <a:r>
                        <a:rPr lang="en-IE" sz="1600" dirty="0" smtClean="0"/>
                        <a:t>Austria</a:t>
                      </a:r>
                      <a:r>
                        <a:rPr lang="en-IE" sz="1600" baseline="0" dirty="0" smtClean="0"/>
                        <a:t>  - 29% - 8 votes</a:t>
                      </a:r>
                      <a:endParaRPr lang="en-IE" sz="1600" dirty="0"/>
                    </a:p>
                  </a:txBody>
                  <a:tcPr/>
                </a:tc>
                <a:tc>
                  <a:txBody>
                    <a:bodyPr/>
                    <a:lstStyle/>
                    <a:p>
                      <a:pPr algn="ctr"/>
                      <a:r>
                        <a:rPr lang="en-IE" sz="1600" b="1" dirty="0" smtClean="0"/>
                        <a:t>Barcelona - </a:t>
                      </a:r>
                      <a:r>
                        <a:rPr lang="en-IE" sz="1600" b="1" i="0" kern="1200" dirty="0" smtClean="0">
                          <a:solidFill>
                            <a:schemeClr val="lt1"/>
                          </a:solidFill>
                          <a:effectLst/>
                          <a:latin typeface="+mn-lt"/>
                          <a:ea typeface="+mn-ea"/>
                          <a:cs typeface="+mn-cs"/>
                        </a:rPr>
                        <a:t>26% – 7 votes</a:t>
                      </a:r>
                      <a:r>
                        <a:rPr lang="en-IE" sz="1600" b="1" baseline="0" dirty="0" smtClean="0"/>
                        <a:t> </a:t>
                      </a:r>
                      <a:endParaRPr lang="en-IE" sz="1600" b="1" dirty="0"/>
                    </a:p>
                  </a:txBody>
                  <a:tcPr/>
                </a:tc>
                <a:tc>
                  <a:txBody>
                    <a:bodyPr/>
                    <a:lstStyle/>
                    <a:p>
                      <a:pPr algn="ctr"/>
                      <a:r>
                        <a:rPr lang="en-IE" sz="1600" b="1" dirty="0" smtClean="0"/>
                        <a:t>Mallorca </a:t>
                      </a:r>
                      <a:r>
                        <a:rPr lang="en-IE" sz="1600" b="1" i="0" kern="1200" dirty="0" smtClean="0">
                          <a:solidFill>
                            <a:schemeClr val="lt1"/>
                          </a:solidFill>
                          <a:effectLst/>
                          <a:latin typeface="+mn-lt"/>
                          <a:ea typeface="+mn-ea"/>
                          <a:cs typeface="+mn-cs"/>
                        </a:rPr>
                        <a:t>15% – 4 votes</a:t>
                      </a:r>
                      <a:endParaRPr lang="en-IE" sz="1600" b="1" dirty="0"/>
                    </a:p>
                  </a:txBody>
                  <a:tcPr/>
                </a:tc>
              </a:tr>
              <a:tr h="370840">
                <a:tc>
                  <a:txBody>
                    <a:bodyPr/>
                    <a:lstStyle/>
                    <a:p>
                      <a:r>
                        <a:rPr lang="en-IE" b="1" dirty="0" smtClean="0"/>
                        <a:t>Course – swim </a:t>
                      </a:r>
                      <a:endParaRPr lang="en-IE" b="1" dirty="0"/>
                    </a:p>
                  </a:txBody>
                  <a:tcPr/>
                </a:tc>
                <a:tc>
                  <a:txBody>
                    <a:bodyPr/>
                    <a:lstStyle/>
                    <a:p>
                      <a:pPr algn="ctr"/>
                      <a:r>
                        <a:rPr lang="en-IE" dirty="0" smtClean="0"/>
                        <a:t>Lake  - </a:t>
                      </a:r>
                      <a:r>
                        <a:rPr lang="en-IE" dirty="0" err="1" smtClean="0"/>
                        <a:t>Avg</a:t>
                      </a:r>
                      <a:r>
                        <a:rPr lang="en-IE" baseline="0" dirty="0" smtClean="0"/>
                        <a:t> temp </a:t>
                      </a:r>
                      <a:r>
                        <a:rPr lang="en-IE" dirty="0" smtClean="0"/>
                        <a:t>: 22 °c (2012 </a:t>
                      </a:r>
                      <a:r>
                        <a:rPr lang="en-IE" baseline="0" dirty="0" smtClean="0"/>
                        <a:t>non wetsuit swim)</a:t>
                      </a:r>
                      <a:endParaRPr lang="en-IE" dirty="0"/>
                    </a:p>
                  </a:txBody>
                  <a:tcPr/>
                </a:tc>
                <a:tc>
                  <a:txBody>
                    <a:bodyPr/>
                    <a:lstStyle/>
                    <a:p>
                      <a:pPr algn="ctr"/>
                      <a:r>
                        <a:rPr lang="en-IE" dirty="0" smtClean="0"/>
                        <a:t>Ocean</a:t>
                      </a:r>
                      <a:r>
                        <a:rPr lang="en-IE" baseline="0" dirty="0" smtClean="0"/>
                        <a:t> </a:t>
                      </a:r>
                      <a:r>
                        <a:rPr lang="en-IE" dirty="0" err="1" smtClean="0"/>
                        <a:t>Avg</a:t>
                      </a:r>
                      <a:r>
                        <a:rPr lang="en-IE" baseline="0" dirty="0" smtClean="0"/>
                        <a:t> temp: </a:t>
                      </a:r>
                      <a:r>
                        <a:rPr lang="en-IE" dirty="0" smtClean="0"/>
                        <a:t>22 °c </a:t>
                      </a:r>
                      <a:endParaRPr lang="en-IE"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t>Ocean</a:t>
                      </a:r>
                      <a:r>
                        <a:rPr lang="en-IE" baseline="0" dirty="0" smtClean="0"/>
                        <a:t> </a:t>
                      </a:r>
                      <a:r>
                        <a:rPr lang="en-IE" dirty="0" err="1" smtClean="0"/>
                        <a:t>Avg</a:t>
                      </a:r>
                      <a:r>
                        <a:rPr lang="en-IE" baseline="0" dirty="0" smtClean="0"/>
                        <a:t> temp: </a:t>
                      </a:r>
                      <a:r>
                        <a:rPr lang="en-IE" dirty="0" smtClean="0"/>
                        <a:t>21 °c </a:t>
                      </a:r>
                    </a:p>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t>(2014 </a:t>
                      </a:r>
                      <a:r>
                        <a:rPr lang="en-IE" baseline="0" dirty="0" smtClean="0"/>
                        <a:t>non wetsuit swim)</a:t>
                      </a:r>
                      <a:endParaRPr lang="en-IE" dirty="0" smtClean="0"/>
                    </a:p>
                  </a:txBody>
                  <a:tcPr/>
                </a:tc>
              </a:tr>
              <a:tr h="370840">
                <a:tc>
                  <a:txBody>
                    <a:bodyPr/>
                    <a:lstStyle/>
                    <a:p>
                      <a:r>
                        <a:rPr lang="en-IE" b="1" dirty="0" smtClean="0"/>
                        <a:t>Course – bike </a:t>
                      </a:r>
                      <a:endParaRPr lang="en-IE" b="1" dirty="0"/>
                    </a:p>
                  </a:txBody>
                  <a:tcPr/>
                </a:tc>
                <a:tc>
                  <a:txBody>
                    <a:bodyPr/>
                    <a:lstStyle/>
                    <a:p>
                      <a:pPr algn="ctr"/>
                      <a:r>
                        <a:rPr lang="en-IE" dirty="0" smtClean="0"/>
                        <a:t>Demanding – 1600m </a:t>
                      </a:r>
                      <a:endParaRPr lang="en-IE" dirty="0"/>
                    </a:p>
                  </a:txBody>
                  <a:tcPr/>
                </a:tc>
                <a:tc>
                  <a:txBody>
                    <a:bodyPr/>
                    <a:lstStyle/>
                    <a:p>
                      <a:pPr algn="ctr"/>
                      <a:r>
                        <a:rPr lang="en-IE" dirty="0" smtClean="0"/>
                        <a:t>Easy – 500 m </a:t>
                      </a:r>
                      <a:endParaRPr lang="en-IE" dirty="0"/>
                    </a:p>
                  </a:txBody>
                  <a:tcPr/>
                </a:tc>
                <a:tc>
                  <a:txBody>
                    <a:bodyPr/>
                    <a:lstStyle/>
                    <a:p>
                      <a:pPr algn="ctr"/>
                      <a:r>
                        <a:rPr lang="en-IE" dirty="0" smtClean="0"/>
                        <a:t>Tough - 2200</a:t>
                      </a:r>
                      <a:endParaRPr lang="en-IE" dirty="0"/>
                    </a:p>
                  </a:txBody>
                  <a:tcPr/>
                </a:tc>
              </a:tr>
              <a:tr h="370840">
                <a:tc>
                  <a:txBody>
                    <a:bodyPr/>
                    <a:lstStyle/>
                    <a:p>
                      <a:r>
                        <a:rPr lang="en-IE" b="1" dirty="0" smtClean="0"/>
                        <a:t>Course - run</a:t>
                      </a:r>
                      <a:endParaRPr lang="en-IE" b="1" dirty="0"/>
                    </a:p>
                  </a:txBody>
                  <a:tcPr/>
                </a:tc>
                <a:tc>
                  <a:txBody>
                    <a:bodyPr/>
                    <a:lstStyle/>
                    <a:p>
                      <a:pPr algn="ctr"/>
                      <a:r>
                        <a:rPr lang="en-IE" dirty="0" smtClean="0"/>
                        <a:t>Demanding – 4 laps</a:t>
                      </a:r>
                      <a:endParaRPr lang="en-IE" dirty="0"/>
                    </a:p>
                  </a:txBody>
                  <a:tcPr/>
                </a:tc>
                <a:tc>
                  <a:txBody>
                    <a:bodyPr/>
                    <a:lstStyle/>
                    <a:p>
                      <a:pPr algn="ctr"/>
                      <a:r>
                        <a:rPr lang="en-IE" dirty="0" smtClean="0"/>
                        <a:t>Medium</a:t>
                      </a:r>
                      <a:r>
                        <a:rPr lang="en-IE" baseline="0" dirty="0" smtClean="0"/>
                        <a:t> – 4 laps</a:t>
                      </a:r>
                      <a:endParaRPr lang="en-IE" dirty="0"/>
                    </a:p>
                  </a:txBody>
                  <a:tcPr/>
                </a:tc>
                <a:tc>
                  <a:txBody>
                    <a:bodyPr/>
                    <a:lstStyle/>
                    <a:p>
                      <a:pPr algn="ctr"/>
                      <a:r>
                        <a:rPr lang="en-IE" dirty="0" smtClean="0"/>
                        <a:t>Easy – 4 lap</a:t>
                      </a:r>
                      <a:endParaRPr lang="en-IE" dirty="0"/>
                    </a:p>
                  </a:txBody>
                  <a:tcPr/>
                </a:tc>
              </a:tr>
              <a:tr h="370840">
                <a:tc>
                  <a:txBody>
                    <a:bodyPr/>
                    <a:lstStyle/>
                    <a:p>
                      <a:r>
                        <a:rPr lang="en-IE" b="1" dirty="0" smtClean="0"/>
                        <a:t>Climate</a:t>
                      </a:r>
                      <a:r>
                        <a:rPr lang="en-IE" b="1" baseline="0" dirty="0" smtClean="0"/>
                        <a:t> </a:t>
                      </a:r>
                      <a:endParaRPr lang="en-IE"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err="1" smtClean="0"/>
                        <a:t>Avg</a:t>
                      </a:r>
                      <a:r>
                        <a:rPr lang="en-IE" baseline="0" dirty="0" smtClean="0"/>
                        <a:t> temp</a:t>
                      </a:r>
                      <a:r>
                        <a:rPr lang="en-IE" dirty="0" smtClean="0"/>
                        <a:t>: 29°c</a:t>
                      </a:r>
                      <a:r>
                        <a:rPr lang="en-IE" baseline="0" dirty="0" smtClean="0"/>
                        <a:t> - warm</a:t>
                      </a:r>
                      <a:endParaRPr lang="en-IE"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err="1" smtClean="0"/>
                        <a:t>Avg</a:t>
                      </a:r>
                      <a:r>
                        <a:rPr lang="en-IE" baseline="0" dirty="0" smtClean="0"/>
                        <a:t> temp</a:t>
                      </a:r>
                      <a:r>
                        <a:rPr lang="en-IE" dirty="0" smtClean="0"/>
                        <a:t>: 22°c</a:t>
                      </a:r>
                      <a:r>
                        <a:rPr lang="en-IE" baseline="0" dirty="0" smtClean="0"/>
                        <a:t> - cool</a:t>
                      </a:r>
                      <a:endParaRPr lang="en-IE"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err="1" smtClean="0"/>
                        <a:t>Avg</a:t>
                      </a:r>
                      <a:r>
                        <a:rPr lang="en-IE" baseline="0" dirty="0" smtClean="0"/>
                        <a:t> temp</a:t>
                      </a:r>
                      <a:r>
                        <a:rPr lang="en-IE" dirty="0" smtClean="0"/>
                        <a:t>: 24°c</a:t>
                      </a:r>
                      <a:r>
                        <a:rPr lang="en-IE" baseline="0" dirty="0" smtClean="0"/>
                        <a:t> - warm</a:t>
                      </a:r>
                      <a:endParaRPr lang="en-IE" dirty="0" smtClean="0"/>
                    </a:p>
                  </a:txBody>
                  <a:tcPr/>
                </a:tc>
              </a:tr>
              <a:tr h="370840">
                <a:tc>
                  <a:txBody>
                    <a:bodyPr/>
                    <a:lstStyle/>
                    <a:p>
                      <a:r>
                        <a:rPr lang="en-IE" b="1" dirty="0" smtClean="0"/>
                        <a:t>Logistics</a:t>
                      </a:r>
                      <a:endParaRPr lang="en-IE" b="1" dirty="0"/>
                    </a:p>
                  </a:txBody>
                  <a:tcPr/>
                </a:tc>
                <a:tc>
                  <a:txBody>
                    <a:bodyPr/>
                    <a:lstStyle/>
                    <a:p>
                      <a:pPr algn="ctr"/>
                      <a:r>
                        <a:rPr lang="en-IE" dirty="0" smtClean="0"/>
                        <a:t>Split</a:t>
                      </a:r>
                      <a:r>
                        <a:rPr lang="en-IE" baseline="0" dirty="0" smtClean="0"/>
                        <a:t> transition </a:t>
                      </a:r>
                      <a:endParaRPr lang="en-IE" dirty="0"/>
                    </a:p>
                  </a:txBody>
                  <a:tcPr/>
                </a:tc>
                <a:tc>
                  <a:txBody>
                    <a:bodyPr/>
                    <a:lstStyle/>
                    <a:p>
                      <a:pPr algn="ctr"/>
                      <a:r>
                        <a:rPr lang="en-IE" dirty="0" smtClean="0"/>
                        <a:t>Single transition</a:t>
                      </a:r>
                    </a:p>
                    <a:p>
                      <a:pPr algn="ctr"/>
                      <a:r>
                        <a:rPr lang="en-IE" dirty="0" smtClean="0"/>
                        <a:t>Hotels</a:t>
                      </a:r>
                      <a:r>
                        <a:rPr lang="en-IE" baseline="0" dirty="0" smtClean="0"/>
                        <a:t> beside finish line</a:t>
                      </a:r>
                      <a:endParaRPr lang="en-IE"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t>Split</a:t>
                      </a:r>
                      <a:r>
                        <a:rPr lang="en-IE" baseline="0" dirty="0" smtClean="0"/>
                        <a:t> transition </a:t>
                      </a:r>
                      <a:endParaRPr lang="en-IE" dirty="0" smtClean="0"/>
                    </a:p>
                    <a:p>
                      <a:pPr algn="ctr"/>
                      <a:endParaRPr lang="en-IE" dirty="0"/>
                    </a:p>
                  </a:txBody>
                  <a:tcPr/>
                </a:tc>
              </a:tr>
              <a:tr h="370840">
                <a:tc>
                  <a:txBody>
                    <a:bodyPr/>
                    <a:lstStyle/>
                    <a:p>
                      <a:r>
                        <a:rPr lang="en-IE" b="1" dirty="0" smtClean="0"/>
                        <a:t>Time</a:t>
                      </a:r>
                      <a:r>
                        <a:rPr lang="en-IE" b="1" baseline="0" dirty="0" smtClean="0"/>
                        <a:t> of year</a:t>
                      </a:r>
                      <a:endParaRPr lang="en-IE" b="1" dirty="0"/>
                    </a:p>
                  </a:txBody>
                  <a:tcPr/>
                </a:tc>
                <a:tc>
                  <a:txBody>
                    <a:bodyPr/>
                    <a:lstStyle/>
                    <a:p>
                      <a:pPr algn="ctr"/>
                      <a:r>
                        <a:rPr lang="en-IE" dirty="0" smtClean="0"/>
                        <a:t>June race </a:t>
                      </a:r>
                    </a:p>
                    <a:p>
                      <a:pPr algn="ctr"/>
                      <a:r>
                        <a:rPr lang="en-IE" dirty="0" smtClean="0"/>
                        <a:t>i.e.</a:t>
                      </a:r>
                      <a:r>
                        <a:rPr lang="en-IE" baseline="0" dirty="0" smtClean="0"/>
                        <a:t> Base Jan – March</a:t>
                      </a:r>
                    </a:p>
                    <a:p>
                      <a:pPr algn="ctr"/>
                      <a:r>
                        <a:rPr lang="en-IE" baseline="0" dirty="0" smtClean="0"/>
                        <a:t>Build April - May</a:t>
                      </a:r>
                      <a:endParaRPr lang="en-IE" dirty="0"/>
                    </a:p>
                  </a:txBody>
                  <a:tcPr/>
                </a:tc>
                <a:tc>
                  <a:txBody>
                    <a:bodyPr/>
                    <a:lstStyle/>
                    <a:p>
                      <a:pPr algn="ctr"/>
                      <a:r>
                        <a:rPr lang="en-IE" dirty="0" smtClean="0"/>
                        <a:t>Oct race</a:t>
                      </a:r>
                    </a:p>
                    <a:p>
                      <a:pPr algn="ctr"/>
                      <a:r>
                        <a:rPr lang="en-IE" dirty="0" smtClean="0"/>
                        <a:t>i.e.</a:t>
                      </a:r>
                      <a:r>
                        <a:rPr lang="en-IE" baseline="0" dirty="0" smtClean="0"/>
                        <a:t> Base  May - July</a:t>
                      </a:r>
                    </a:p>
                    <a:p>
                      <a:pPr algn="ctr"/>
                      <a:r>
                        <a:rPr lang="en-IE" baseline="0" dirty="0" smtClean="0"/>
                        <a:t>Build Aug - Sept</a:t>
                      </a:r>
                      <a:endParaRPr lang="en-IE" dirty="0" smtClean="0"/>
                    </a:p>
                  </a:txBody>
                  <a:tcPr/>
                </a:tc>
                <a:tc>
                  <a:txBody>
                    <a:bodyPr/>
                    <a:lstStyle/>
                    <a:p>
                      <a:pPr algn="ctr"/>
                      <a:r>
                        <a:rPr lang="en-IE" dirty="0" smtClean="0"/>
                        <a:t>Sept race</a:t>
                      </a:r>
                    </a:p>
                    <a:p>
                      <a:pPr algn="ctr"/>
                      <a:r>
                        <a:rPr lang="en-IE" dirty="0" smtClean="0"/>
                        <a:t>i.e.</a:t>
                      </a:r>
                      <a:r>
                        <a:rPr lang="en-IE" baseline="0" dirty="0" smtClean="0"/>
                        <a:t> Base  April - June</a:t>
                      </a:r>
                    </a:p>
                    <a:p>
                      <a:pPr algn="ctr"/>
                      <a:r>
                        <a:rPr lang="en-IE" baseline="0" dirty="0" smtClean="0"/>
                        <a:t>Build July – Aug</a:t>
                      </a:r>
                      <a:endParaRPr lang="en-IE" dirty="0" smtClean="0"/>
                    </a:p>
                  </a:txBody>
                  <a:tcPr/>
                </a:tc>
              </a:tr>
              <a:tr h="370840">
                <a:tc>
                  <a:txBody>
                    <a:bodyPr/>
                    <a:lstStyle/>
                    <a:p>
                      <a:r>
                        <a:rPr lang="en-IE" b="1" dirty="0" smtClean="0"/>
                        <a:t>SMTB</a:t>
                      </a:r>
                      <a:endParaRPr lang="en-IE" b="1" dirty="0"/>
                    </a:p>
                  </a:txBody>
                  <a:tcPr/>
                </a:tc>
                <a:tc>
                  <a:txBody>
                    <a:bodyPr/>
                    <a:lstStyle/>
                    <a:p>
                      <a:pPr algn="ctr"/>
                      <a:r>
                        <a:rPr lang="en-IE" dirty="0" smtClean="0"/>
                        <a:t>Y</a:t>
                      </a:r>
                      <a:endParaRPr lang="en-IE" dirty="0"/>
                    </a:p>
                  </a:txBody>
                  <a:tcPr/>
                </a:tc>
                <a:tc>
                  <a:txBody>
                    <a:bodyPr/>
                    <a:lstStyle/>
                    <a:p>
                      <a:pPr algn="ctr"/>
                      <a:r>
                        <a:rPr lang="en-IE" dirty="0" smtClean="0"/>
                        <a:t>Y</a:t>
                      </a:r>
                    </a:p>
                  </a:txBody>
                  <a:tcPr/>
                </a:tc>
                <a:tc>
                  <a:txBody>
                    <a:bodyPr/>
                    <a:lstStyle/>
                    <a:p>
                      <a:pPr algn="ctr"/>
                      <a:r>
                        <a:rPr lang="en-IE" dirty="0" smtClean="0"/>
                        <a:t>Y</a:t>
                      </a:r>
                    </a:p>
                  </a:txBody>
                  <a:tcPr/>
                </a:tc>
              </a:tr>
            </a:tbl>
          </a:graphicData>
        </a:graphic>
      </p:graphicFrame>
    </p:spTree>
    <p:custDataLst>
      <p:tags r:id="rId1"/>
    </p:custDataLst>
    <p:extLst>
      <p:ext uri="{BB962C8B-B14F-4D97-AF65-F5344CB8AC3E}">
        <p14:creationId xmlns:p14="http://schemas.microsoft.com/office/powerpoint/2010/main" val="1127504087"/>
      </p:ext>
    </p:extLst>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pPr marL="280988" lvl="0" indent="-280988"/>
            <a:r>
              <a:rPr lang="en-IE" dirty="0" smtClean="0"/>
              <a:t>Analysis of other options</a:t>
            </a:r>
            <a:endParaRPr lang="en-US"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4126449"/>
              </p:ext>
            </p:extLst>
          </p:nvPr>
        </p:nvGraphicFramePr>
        <p:xfrm>
          <a:off x="762000" y="1597025"/>
          <a:ext cx="5898232" cy="4318000"/>
        </p:xfrm>
        <a:graphic>
          <a:graphicData uri="http://schemas.openxmlformats.org/drawingml/2006/table">
            <a:tbl>
              <a:tblPr firstRow="1" bandRow="1">
                <a:tableStyleId>{5C22544A-7EE6-4342-B048-85BDC9FD1C3A}</a:tableStyleId>
              </a:tblPr>
              <a:tblGrid>
                <a:gridCol w="1001688"/>
                <a:gridCol w="2448272"/>
                <a:gridCol w="2448272"/>
              </a:tblGrid>
              <a:tr h="370840">
                <a:tc>
                  <a:txBody>
                    <a:bodyPr/>
                    <a:lstStyle/>
                    <a:p>
                      <a:endParaRPr lang="en-IE" dirty="0"/>
                    </a:p>
                  </a:txBody>
                  <a:tcPr/>
                </a:tc>
                <a:tc>
                  <a:txBody>
                    <a:bodyPr/>
                    <a:lstStyle/>
                    <a:p>
                      <a:pPr algn="ctr"/>
                      <a:r>
                        <a:rPr lang="en-IE" sz="1600" dirty="0" smtClean="0"/>
                        <a:t>Sweden</a:t>
                      </a:r>
                      <a:r>
                        <a:rPr lang="en-IE" sz="1600" baseline="0" dirty="0" smtClean="0"/>
                        <a:t> - 7% - 2 votes</a:t>
                      </a:r>
                      <a:endParaRPr lang="en-IE" sz="1600" dirty="0"/>
                    </a:p>
                  </a:txBody>
                  <a:tcPr/>
                </a:tc>
                <a:tc>
                  <a:txBody>
                    <a:bodyPr/>
                    <a:lstStyle/>
                    <a:p>
                      <a:pPr algn="ctr"/>
                      <a:r>
                        <a:rPr lang="en-IE" sz="1600" dirty="0" smtClean="0"/>
                        <a:t>Copenhagen</a:t>
                      </a:r>
                      <a:r>
                        <a:rPr lang="en-IE" sz="1600" baseline="0" dirty="0" smtClean="0"/>
                        <a:t> - 7% - 2 votes</a:t>
                      </a:r>
                      <a:endParaRPr lang="en-IE" sz="1600" dirty="0"/>
                    </a:p>
                  </a:txBody>
                  <a:tcPr/>
                </a:tc>
              </a:tr>
              <a:tr h="370840">
                <a:tc>
                  <a:txBody>
                    <a:bodyPr/>
                    <a:lstStyle/>
                    <a:p>
                      <a:r>
                        <a:rPr lang="en-IE" b="1" dirty="0" smtClean="0"/>
                        <a:t>Course – swim </a:t>
                      </a:r>
                      <a:endParaRPr lang="en-IE"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t>Ocean</a:t>
                      </a:r>
                      <a:r>
                        <a:rPr lang="en-IE" baseline="0" dirty="0" smtClean="0"/>
                        <a:t> </a:t>
                      </a:r>
                      <a:r>
                        <a:rPr lang="en-IE" dirty="0" err="1" smtClean="0"/>
                        <a:t>Avg</a:t>
                      </a:r>
                      <a:r>
                        <a:rPr lang="en-IE" baseline="0" dirty="0" smtClean="0"/>
                        <a:t> temp: </a:t>
                      </a:r>
                      <a:r>
                        <a:rPr lang="en-IE" dirty="0" smtClean="0"/>
                        <a:t>20 °c </a:t>
                      </a:r>
                    </a:p>
                    <a:p>
                      <a:pPr algn="ctr"/>
                      <a:endParaRPr lang="en-IE"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t>Ocean</a:t>
                      </a:r>
                      <a:r>
                        <a:rPr lang="en-IE" baseline="0" dirty="0" smtClean="0"/>
                        <a:t> </a:t>
                      </a:r>
                      <a:r>
                        <a:rPr lang="en-IE" dirty="0" err="1" smtClean="0"/>
                        <a:t>Avg</a:t>
                      </a:r>
                      <a:r>
                        <a:rPr lang="en-IE" baseline="0" dirty="0" smtClean="0"/>
                        <a:t> temp: </a:t>
                      </a:r>
                      <a:r>
                        <a:rPr lang="en-IE" dirty="0" smtClean="0"/>
                        <a:t>19 </a:t>
                      </a:r>
                      <a:r>
                        <a:rPr lang="en-IE" dirty="0" smtClean="0"/>
                        <a:t>°c </a:t>
                      </a:r>
                    </a:p>
                  </a:txBody>
                  <a:tcPr/>
                </a:tc>
              </a:tr>
              <a:tr h="370840">
                <a:tc>
                  <a:txBody>
                    <a:bodyPr/>
                    <a:lstStyle/>
                    <a:p>
                      <a:r>
                        <a:rPr lang="en-IE" b="1" dirty="0" smtClean="0"/>
                        <a:t>Course – bike </a:t>
                      </a:r>
                      <a:endParaRPr lang="en-IE" b="1" dirty="0"/>
                    </a:p>
                  </a:txBody>
                  <a:tcPr/>
                </a:tc>
                <a:tc>
                  <a:txBody>
                    <a:bodyPr/>
                    <a:lstStyle/>
                    <a:p>
                      <a:pPr algn="ctr"/>
                      <a:r>
                        <a:rPr lang="en-IE" dirty="0" smtClean="0"/>
                        <a:t>Easy – 450m</a:t>
                      </a:r>
                      <a:endParaRPr lang="en-IE" dirty="0"/>
                    </a:p>
                  </a:txBody>
                  <a:tcPr/>
                </a:tc>
                <a:tc>
                  <a:txBody>
                    <a:bodyPr/>
                    <a:lstStyle/>
                    <a:p>
                      <a:pPr algn="ctr"/>
                      <a:r>
                        <a:rPr lang="en-IE" dirty="0" smtClean="0"/>
                        <a:t>Easy – </a:t>
                      </a:r>
                      <a:r>
                        <a:rPr lang="en-IE" dirty="0" smtClean="0"/>
                        <a:t>586m</a:t>
                      </a:r>
                      <a:endParaRPr lang="en-IE" dirty="0"/>
                    </a:p>
                  </a:txBody>
                  <a:tcPr/>
                </a:tc>
              </a:tr>
              <a:tr h="370840">
                <a:tc>
                  <a:txBody>
                    <a:bodyPr/>
                    <a:lstStyle/>
                    <a:p>
                      <a:r>
                        <a:rPr lang="en-IE" b="1" dirty="0" smtClean="0"/>
                        <a:t>Course - run</a:t>
                      </a:r>
                      <a:endParaRPr lang="en-IE" b="1" dirty="0"/>
                    </a:p>
                  </a:txBody>
                  <a:tcPr/>
                </a:tc>
                <a:tc>
                  <a:txBody>
                    <a:bodyPr/>
                    <a:lstStyle/>
                    <a:p>
                      <a:pPr algn="ctr"/>
                      <a:r>
                        <a:rPr lang="en-IE" dirty="0" smtClean="0"/>
                        <a:t>Very Easy</a:t>
                      </a:r>
                      <a:endParaRPr lang="en-IE" dirty="0"/>
                    </a:p>
                  </a:txBody>
                  <a:tcPr/>
                </a:tc>
                <a:tc>
                  <a:txBody>
                    <a:bodyPr/>
                    <a:lstStyle/>
                    <a:p>
                      <a:pPr algn="ctr"/>
                      <a:r>
                        <a:rPr lang="en-IE" dirty="0" smtClean="0"/>
                        <a:t>Easy</a:t>
                      </a:r>
                      <a:endParaRPr lang="en-IE" dirty="0"/>
                    </a:p>
                  </a:txBody>
                  <a:tcPr/>
                </a:tc>
              </a:tr>
              <a:tr h="370840">
                <a:tc>
                  <a:txBody>
                    <a:bodyPr/>
                    <a:lstStyle/>
                    <a:p>
                      <a:r>
                        <a:rPr lang="en-IE" b="1" dirty="0" smtClean="0"/>
                        <a:t>Climate</a:t>
                      </a:r>
                      <a:r>
                        <a:rPr lang="en-IE" b="1" baseline="0" dirty="0" smtClean="0"/>
                        <a:t> </a:t>
                      </a:r>
                      <a:endParaRPr lang="en-IE"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err="1" smtClean="0"/>
                        <a:t>Avg</a:t>
                      </a:r>
                      <a:r>
                        <a:rPr lang="en-IE" baseline="0" dirty="0" smtClean="0"/>
                        <a:t> temp</a:t>
                      </a:r>
                      <a:r>
                        <a:rPr lang="en-IE" dirty="0" smtClean="0"/>
                        <a:t>: 24°c</a:t>
                      </a:r>
                      <a:r>
                        <a:rPr lang="en-IE" baseline="0" dirty="0" smtClean="0"/>
                        <a:t> - warm</a:t>
                      </a:r>
                      <a:endParaRPr lang="en-IE"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err="1" smtClean="0"/>
                        <a:t>Avg</a:t>
                      </a:r>
                      <a:r>
                        <a:rPr lang="en-IE" baseline="0" dirty="0" smtClean="0"/>
                        <a:t> temp</a:t>
                      </a:r>
                      <a:r>
                        <a:rPr lang="en-IE" dirty="0" smtClean="0"/>
                        <a:t>: </a:t>
                      </a:r>
                      <a:r>
                        <a:rPr lang="en-IE" dirty="0" smtClean="0"/>
                        <a:t>21°c</a:t>
                      </a:r>
                      <a:r>
                        <a:rPr lang="en-IE" baseline="0" dirty="0" smtClean="0"/>
                        <a:t> </a:t>
                      </a:r>
                      <a:r>
                        <a:rPr lang="en-IE" baseline="0" dirty="0" smtClean="0"/>
                        <a:t>- </a:t>
                      </a:r>
                      <a:r>
                        <a:rPr lang="en-IE" baseline="0" dirty="0" smtClean="0"/>
                        <a:t>cool</a:t>
                      </a:r>
                      <a:endParaRPr lang="en-IE" dirty="0" smtClean="0"/>
                    </a:p>
                  </a:txBody>
                  <a:tcPr/>
                </a:tc>
              </a:tr>
              <a:tr h="370840">
                <a:tc>
                  <a:txBody>
                    <a:bodyPr/>
                    <a:lstStyle/>
                    <a:p>
                      <a:r>
                        <a:rPr lang="en-IE" b="1" dirty="0" smtClean="0"/>
                        <a:t>Logistics</a:t>
                      </a:r>
                      <a:endParaRPr lang="en-IE" b="1" dirty="0"/>
                    </a:p>
                  </a:txBody>
                  <a:tcPr/>
                </a:tc>
                <a:tc>
                  <a:txBody>
                    <a:bodyPr/>
                    <a:lstStyle/>
                    <a:p>
                      <a:pPr algn="ctr"/>
                      <a:r>
                        <a:rPr lang="en-IE" dirty="0" smtClean="0"/>
                        <a:t>Split transition</a:t>
                      </a:r>
                      <a:endParaRPr lang="en-IE" dirty="0"/>
                    </a:p>
                  </a:txBody>
                  <a:tcPr/>
                </a:tc>
                <a:tc>
                  <a:txBody>
                    <a:bodyPr/>
                    <a:lstStyle/>
                    <a:p>
                      <a:pPr algn="ctr"/>
                      <a:r>
                        <a:rPr lang="en-IE" dirty="0" smtClean="0"/>
                        <a:t>Split transition</a:t>
                      </a:r>
                      <a:endParaRPr lang="en-IE" dirty="0"/>
                    </a:p>
                  </a:txBody>
                  <a:tcPr/>
                </a:tc>
              </a:tr>
              <a:tr h="370840">
                <a:tc>
                  <a:txBody>
                    <a:bodyPr/>
                    <a:lstStyle/>
                    <a:p>
                      <a:r>
                        <a:rPr lang="en-IE" b="1" dirty="0" smtClean="0"/>
                        <a:t>Time</a:t>
                      </a:r>
                      <a:r>
                        <a:rPr lang="en-IE" b="1" baseline="0" dirty="0" smtClean="0"/>
                        <a:t> of year</a:t>
                      </a:r>
                      <a:endParaRPr lang="en-IE" b="1" dirty="0"/>
                    </a:p>
                  </a:txBody>
                  <a:tcPr/>
                </a:tc>
                <a:tc>
                  <a:txBody>
                    <a:bodyPr/>
                    <a:lstStyle/>
                    <a:p>
                      <a:pPr algn="ctr"/>
                      <a:r>
                        <a:rPr lang="en-IE" dirty="0" smtClean="0"/>
                        <a:t>Aug race </a:t>
                      </a:r>
                    </a:p>
                    <a:p>
                      <a:pPr algn="ctr"/>
                      <a:r>
                        <a:rPr lang="en-IE" dirty="0" smtClean="0"/>
                        <a:t>i.e.</a:t>
                      </a:r>
                      <a:r>
                        <a:rPr lang="en-IE" baseline="0" dirty="0" smtClean="0"/>
                        <a:t> Base March - May</a:t>
                      </a:r>
                    </a:p>
                    <a:p>
                      <a:pPr algn="ctr"/>
                      <a:r>
                        <a:rPr lang="en-IE" baseline="0" dirty="0" smtClean="0"/>
                        <a:t>Build June - July</a:t>
                      </a:r>
                      <a:endParaRPr lang="en-IE" dirty="0"/>
                    </a:p>
                  </a:txBody>
                  <a:tcPr/>
                </a:tc>
                <a:tc>
                  <a:txBody>
                    <a:bodyPr/>
                    <a:lstStyle/>
                    <a:p>
                      <a:pPr algn="ctr"/>
                      <a:r>
                        <a:rPr lang="en-IE" dirty="0" smtClean="0"/>
                        <a:t>Aug race </a:t>
                      </a:r>
                    </a:p>
                    <a:p>
                      <a:pPr algn="ctr"/>
                      <a:r>
                        <a:rPr lang="en-IE" dirty="0" smtClean="0"/>
                        <a:t>i.e.</a:t>
                      </a:r>
                      <a:r>
                        <a:rPr lang="en-IE" baseline="0" dirty="0" smtClean="0"/>
                        <a:t> Base March - May</a:t>
                      </a:r>
                    </a:p>
                    <a:p>
                      <a:pPr algn="ctr"/>
                      <a:r>
                        <a:rPr lang="en-IE" baseline="0" dirty="0" smtClean="0"/>
                        <a:t>Build June - July</a:t>
                      </a:r>
                      <a:endParaRPr lang="en-IE" dirty="0"/>
                    </a:p>
                  </a:txBody>
                  <a:tcPr/>
                </a:tc>
              </a:tr>
              <a:tr h="370840">
                <a:tc>
                  <a:txBody>
                    <a:bodyPr/>
                    <a:lstStyle/>
                    <a:p>
                      <a:r>
                        <a:rPr lang="en-IE" b="1" dirty="0" smtClean="0"/>
                        <a:t>SMTB</a:t>
                      </a:r>
                      <a:endParaRPr lang="en-IE" b="1" dirty="0"/>
                    </a:p>
                  </a:txBody>
                  <a:tcPr/>
                </a:tc>
                <a:tc>
                  <a:txBody>
                    <a:bodyPr/>
                    <a:lstStyle/>
                    <a:p>
                      <a:pPr algn="ctr"/>
                      <a:r>
                        <a:rPr lang="en-IE" dirty="0" smtClean="0"/>
                        <a:t>Y</a:t>
                      </a:r>
                      <a:endParaRPr lang="en-IE" dirty="0"/>
                    </a:p>
                  </a:txBody>
                  <a:tcPr/>
                </a:tc>
                <a:tc>
                  <a:txBody>
                    <a:bodyPr/>
                    <a:lstStyle/>
                    <a:p>
                      <a:pPr algn="ctr"/>
                      <a:r>
                        <a:rPr lang="en-IE" dirty="0" smtClean="0"/>
                        <a:t>Y</a:t>
                      </a:r>
                    </a:p>
                  </a:txBody>
                  <a:tcPr/>
                </a:tc>
              </a:tr>
            </a:tbl>
          </a:graphicData>
        </a:graphic>
      </p:graphicFrame>
    </p:spTree>
    <p:custDataLst>
      <p:tags r:id="rId1"/>
    </p:custDataLst>
    <p:extLst>
      <p:ext uri="{BB962C8B-B14F-4D97-AF65-F5344CB8AC3E}">
        <p14:creationId xmlns:p14="http://schemas.microsoft.com/office/powerpoint/2010/main" val="265803629"/>
      </p:ext>
    </p:extLst>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pPr lvl="0"/>
            <a:r>
              <a:rPr lang="en-IE" dirty="0"/>
              <a:t>Ok I have a race in mind – what next and by when?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custDataLst>
              <p:tags r:id="rId3"/>
            </p:custDataLst>
          </p:nvPr>
        </p:nvSpPr>
        <p:spPr/>
        <p:txBody>
          <a:bodyPr>
            <a:normAutofit fontScale="92500" lnSpcReduction="10000"/>
          </a:bodyPr>
          <a:lstStyle/>
          <a:p>
            <a:pPr marL="514350" indent="-514350">
              <a:buFont typeface="+mj-lt"/>
              <a:buAutoNum type="alphaUcPeriod"/>
            </a:pPr>
            <a:r>
              <a:rPr lang="en-US" sz="2400" dirty="0" smtClean="0"/>
              <a:t>Talk to partner/family and outline what your plans are …. </a:t>
            </a:r>
            <a:r>
              <a:rPr lang="en-US" sz="2400" dirty="0" smtClean="0"/>
              <a:t>This is not one of times where asking for Forgiveness is easier than asking for permission</a:t>
            </a:r>
          </a:p>
          <a:p>
            <a:pPr marL="514350" indent="-514350">
              <a:buFont typeface="+mj-lt"/>
              <a:buAutoNum type="alphaUcPeriod"/>
            </a:pPr>
            <a:r>
              <a:rPr lang="en-US" sz="2400" dirty="0" smtClean="0"/>
              <a:t>Talk to Ironman finishers and DNS/</a:t>
            </a:r>
            <a:r>
              <a:rPr lang="en-US" sz="2400" dirty="0" err="1" smtClean="0"/>
              <a:t>DNFers</a:t>
            </a:r>
            <a:r>
              <a:rPr lang="en-US" sz="2400" dirty="0" smtClean="0"/>
              <a:t> and get a full view of what involved….</a:t>
            </a:r>
          </a:p>
          <a:p>
            <a:pPr marL="514350" indent="-514350">
              <a:buFont typeface="+mj-lt"/>
              <a:buAutoNum type="alphaUcPeriod"/>
            </a:pPr>
            <a:r>
              <a:rPr lang="en-US" sz="2400" dirty="0" smtClean="0"/>
              <a:t>Look at your bank balance and budget for an Ironman year!</a:t>
            </a:r>
          </a:p>
          <a:p>
            <a:pPr marL="514350" indent="-514350">
              <a:buFont typeface="+mj-lt"/>
              <a:buAutoNum type="alphaUcPeriod"/>
            </a:pPr>
            <a:r>
              <a:rPr lang="en-US" sz="2400" dirty="0" smtClean="0"/>
              <a:t>If A – C – has not thrown up any blockers - decide on a race</a:t>
            </a:r>
          </a:p>
          <a:p>
            <a:pPr marL="514350" indent="-514350">
              <a:buFont typeface="+mj-lt"/>
              <a:buAutoNum type="alphaUcPeriod"/>
            </a:pPr>
            <a:r>
              <a:rPr lang="en-US" sz="2400" dirty="0" smtClean="0"/>
              <a:t>Get group consensus or at the very least identify training buddies </a:t>
            </a:r>
          </a:p>
          <a:p>
            <a:pPr marL="514350" indent="-514350">
              <a:buFont typeface="+mj-lt"/>
              <a:buAutoNum type="alphaUcPeriod"/>
            </a:pPr>
            <a:r>
              <a:rPr lang="en-US" sz="2400" dirty="0" smtClean="0"/>
              <a:t>Get ready to book! €500 standard price</a:t>
            </a:r>
          </a:p>
          <a:p>
            <a:pPr marL="514350" indent="-514350">
              <a:buFont typeface="+mj-lt"/>
              <a:buAutoNum type="alphaUcPeriod"/>
            </a:pPr>
            <a:r>
              <a:rPr lang="en-US" sz="2400" dirty="0" smtClean="0"/>
              <a:t>Start planning …. So much to do … Flights, accommodation, logistics, training plans</a:t>
            </a:r>
          </a:p>
          <a:p>
            <a:pPr marL="514350" indent="-514350">
              <a:buFont typeface="+mj-lt"/>
              <a:buAutoNum type="alphaUcPeriod"/>
            </a:pPr>
            <a:r>
              <a:rPr lang="en-US" sz="2400" dirty="0" smtClean="0"/>
              <a:t>Get excited</a:t>
            </a:r>
          </a:p>
          <a:p>
            <a:pPr marL="514350" indent="-514350">
              <a:buFont typeface="+mj-lt"/>
              <a:buAutoNum type="alphaUcPeriod"/>
            </a:pPr>
            <a:endParaRPr lang="en-US" dirty="0" smtClean="0"/>
          </a:p>
        </p:txBody>
      </p:sp>
    </p:spTree>
    <p:custDataLst>
      <p:tags r:id="rId1"/>
    </p:custDataLst>
    <p:extLst>
      <p:ext uri="{BB962C8B-B14F-4D97-AF65-F5344CB8AC3E}">
        <p14:creationId xmlns:p14="http://schemas.microsoft.com/office/powerpoint/2010/main" val="395228076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p:txBody>
          <a:bodyPr/>
          <a:lstStyle/>
          <a:p>
            <a:pPr>
              <a:defRPr/>
            </a:pPr>
            <a:r>
              <a:rPr lang="en-US" dirty="0" smtClean="0"/>
              <a:t>Resources</a:t>
            </a:r>
          </a:p>
        </p:txBody>
      </p:sp>
      <p:sp>
        <p:nvSpPr>
          <p:cNvPr id="618499" name="Rectangle 3"/>
          <p:cNvSpPr>
            <a:spLocks noGrp="1" noChangeArrowheads="1"/>
          </p:cNvSpPr>
          <p:nvPr>
            <p:ph type="body" idx="1"/>
            <p:custDataLst>
              <p:tags r:id="rId3"/>
            </p:custDataLst>
          </p:nvPr>
        </p:nvSpPr>
        <p:spPr/>
        <p:txBody>
          <a:bodyPr>
            <a:normAutofit fontScale="92500" lnSpcReduction="20000"/>
          </a:bodyPr>
          <a:lstStyle/>
          <a:p>
            <a:pPr>
              <a:defRPr/>
            </a:pPr>
            <a:r>
              <a:rPr lang="en-US" dirty="0" smtClean="0"/>
              <a:t>Ironman hall of fame – speak to racers</a:t>
            </a:r>
            <a:endParaRPr lang="en-US" dirty="0"/>
          </a:p>
          <a:p>
            <a:pPr>
              <a:defRPr/>
            </a:pPr>
            <a:r>
              <a:rPr lang="en-US" dirty="0" smtClean="0"/>
              <a:t>Piranha website – get training group</a:t>
            </a:r>
          </a:p>
          <a:p>
            <a:pPr>
              <a:defRPr/>
            </a:pPr>
            <a:r>
              <a:rPr lang="en-US" dirty="0" smtClean="0"/>
              <a:t>Piranha sessions</a:t>
            </a:r>
          </a:p>
          <a:p>
            <a:pPr>
              <a:defRPr/>
            </a:pPr>
            <a:r>
              <a:rPr lang="en-US" dirty="0" err="1" smtClean="0"/>
              <a:t>Slowtwitch.com</a:t>
            </a:r>
            <a:endParaRPr lang="en-US" dirty="0" smtClean="0"/>
          </a:p>
          <a:p>
            <a:pPr>
              <a:defRPr/>
            </a:pPr>
            <a:r>
              <a:rPr lang="en-US" dirty="0" err="1" smtClean="0"/>
              <a:t>Ironman.com</a:t>
            </a:r>
            <a:endParaRPr lang="en-US" dirty="0" smtClean="0"/>
          </a:p>
          <a:p>
            <a:pPr>
              <a:defRPr/>
            </a:pPr>
            <a:r>
              <a:rPr lang="en-US" dirty="0" err="1" smtClean="0"/>
              <a:t>Challengefamily.com</a:t>
            </a:r>
            <a:endParaRPr lang="en-US" dirty="0" smtClean="0"/>
          </a:p>
          <a:p>
            <a:pPr>
              <a:defRPr/>
            </a:pPr>
            <a:r>
              <a:rPr lang="en-US" dirty="0" smtClean="0"/>
              <a:t>Various Triathlon magazines</a:t>
            </a:r>
          </a:p>
          <a:p>
            <a:pPr lvl="1">
              <a:defRPr/>
            </a:pPr>
            <a:r>
              <a:rPr lang="en-US" dirty="0" smtClean="0"/>
              <a:t>Lava</a:t>
            </a:r>
          </a:p>
          <a:p>
            <a:pPr lvl="1">
              <a:defRPr/>
            </a:pPr>
            <a:r>
              <a:rPr lang="en-US" dirty="0" err="1" smtClean="0"/>
              <a:t>Triathlete</a:t>
            </a:r>
            <a:endParaRPr lang="en-US" dirty="0" smtClean="0"/>
          </a:p>
          <a:p>
            <a:pPr lvl="1">
              <a:buNone/>
              <a:defRPr/>
            </a:pPr>
            <a:endParaRPr lang="en-US" dirty="0" smtClean="0"/>
          </a:p>
        </p:txBody>
      </p:sp>
    </p:spTree>
    <p:custDataLst>
      <p:tags r:id="rId1"/>
    </p:custData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spcBef>
                <a:spcPct val="0"/>
              </a:spcBef>
            </a:pPr>
            <a:r>
              <a:rPr lang="en-US" sz="2400" dirty="0" smtClean="0"/>
              <a:t>Your body gets you to the start line, your mind gets you to the finish!</a:t>
            </a:r>
            <a:endParaRPr lang="en-US" sz="2400" dirty="0"/>
          </a:p>
        </p:txBody>
      </p:sp>
      <p:pic>
        <p:nvPicPr>
          <p:cNvPr id="4" name="Content Placeholder 3" descr="craig-alexander-finish-line.jpg"/>
          <p:cNvPicPr>
            <a:picLocks noGrp="1" noChangeAspect="1"/>
          </p:cNvPicPr>
          <p:nvPr>
            <p:ph idx="1"/>
          </p:nvPr>
        </p:nvPicPr>
        <p:blipFill>
          <a:blip r:embed="rId2"/>
          <a:srcRect l="-12677" r="-12677"/>
          <a:stretch>
            <a:fillRect/>
          </a:stretch>
        </p:blipFill>
        <p:spPr/>
      </p:pic>
    </p:spTree>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Summary</a:t>
            </a:r>
            <a:endParaRPr lang="en-US" dirty="0"/>
          </a:p>
        </p:txBody>
      </p:sp>
      <p:sp>
        <p:nvSpPr>
          <p:cNvPr id="3" name="Content Placeholder 2"/>
          <p:cNvSpPr>
            <a:spLocks noGrp="1"/>
          </p:cNvSpPr>
          <p:nvPr>
            <p:ph idx="1"/>
            <p:custDataLst>
              <p:tags r:id="rId3"/>
            </p:custDataLst>
          </p:nvPr>
        </p:nvSpPr>
        <p:spPr/>
        <p:txBody>
          <a:bodyPr>
            <a:normAutofit fontScale="92500" lnSpcReduction="10000"/>
          </a:bodyPr>
          <a:lstStyle/>
          <a:p>
            <a:r>
              <a:rPr lang="en-US" dirty="0" smtClean="0"/>
              <a:t>IM journeys are lonely and challenging</a:t>
            </a:r>
          </a:p>
          <a:p>
            <a:pPr lvl="1"/>
            <a:r>
              <a:rPr lang="en-US" dirty="0" smtClean="0"/>
              <a:t>Key to overcoming this is planning and support</a:t>
            </a:r>
          </a:p>
          <a:p>
            <a:r>
              <a:rPr lang="en-US" dirty="0" smtClean="0"/>
              <a:t>Set realistic expectation and train to these</a:t>
            </a:r>
          </a:p>
          <a:p>
            <a:r>
              <a:rPr lang="en-US" dirty="0" smtClean="0"/>
              <a:t>Hardest part of an IM is firstly getting to the start line and then getting to the finish…</a:t>
            </a:r>
          </a:p>
          <a:p>
            <a:pPr lvl="1"/>
            <a:r>
              <a:rPr lang="en-US" dirty="0" smtClean="0"/>
              <a:t>INJURY PREVENTATION</a:t>
            </a:r>
          </a:p>
          <a:p>
            <a:pPr lvl="1"/>
            <a:r>
              <a:rPr lang="en-US" dirty="0" smtClean="0"/>
              <a:t>KEEP MOTIVATED!</a:t>
            </a:r>
          </a:p>
          <a:p>
            <a:pPr lvl="1"/>
            <a:r>
              <a:rPr lang="en-US" dirty="0" smtClean="0"/>
              <a:t>INVOLVE OTHERS!</a:t>
            </a:r>
          </a:p>
          <a:p>
            <a:pPr lvl="1"/>
            <a:r>
              <a:rPr lang="en-US" dirty="0" smtClean="0"/>
              <a:t>Enjoy the journey</a:t>
            </a:r>
          </a:p>
        </p:txBody>
      </p:sp>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dirty="0" smtClean="0"/>
              <a:t>Who </a:t>
            </a:r>
            <a:r>
              <a:rPr lang="en-US" dirty="0" smtClean="0"/>
              <a:t>am I? (as if you don’t know – you saucy minxes but let’s play that game…)</a:t>
            </a:r>
            <a:endParaRPr lang="en-US" sz="3200" dirty="0"/>
          </a:p>
        </p:txBody>
      </p:sp>
      <p:graphicFrame>
        <p:nvGraphicFramePr>
          <p:cNvPr id="5" name="Content Placeholder 4"/>
          <p:cNvGraphicFramePr>
            <a:graphicFrameLocks noGrp="1"/>
          </p:cNvGraphicFramePr>
          <p:nvPr>
            <p:ph idx="1"/>
            <p:custDataLst>
              <p:tags r:id="rId3"/>
            </p:custDataLst>
            <p:extLst>
              <p:ext uri="{D42A27DB-BD31-4B8C-83A1-F6EECF244321}">
                <p14:modId xmlns:p14="http://schemas.microsoft.com/office/powerpoint/2010/main" val="4214070238"/>
              </p:ext>
            </p:extLst>
          </p:nvPr>
        </p:nvGraphicFramePr>
        <p:xfrm>
          <a:off x="2041634" y="1838434"/>
          <a:ext cx="5486400" cy="2951480"/>
        </p:xfrm>
        <a:graphic>
          <a:graphicData uri="http://schemas.openxmlformats.org/drawingml/2006/table">
            <a:tbl>
              <a:tblPr firstRow="1" bandRow="1">
                <a:tableStyleId>{5FD0F851-EC5A-4D38-B0AD-8093EC10F338}</a:tableStyleId>
              </a:tblPr>
              <a:tblGrid>
                <a:gridCol w="1866507"/>
                <a:gridCol w="3619893"/>
              </a:tblGrid>
              <a:tr h="665480">
                <a:tc>
                  <a:txBody>
                    <a:bodyPr/>
                    <a:lstStyle/>
                    <a:p>
                      <a:r>
                        <a:rPr lang="en-US" dirty="0" smtClean="0"/>
                        <a:t>Lead</a:t>
                      </a:r>
                      <a:endParaRPr lang="en-US" dirty="0"/>
                    </a:p>
                  </a:txBody>
                  <a:tcPr anchor="b"/>
                </a:tc>
                <a:tc>
                  <a:txBody>
                    <a:bodyPr/>
                    <a:lstStyle/>
                    <a:p>
                      <a:r>
                        <a:rPr lang="en-US" dirty="0" smtClean="0"/>
                        <a:t>Ironman</a:t>
                      </a:r>
                      <a:r>
                        <a:rPr lang="en-US" baseline="0" dirty="0" smtClean="0"/>
                        <a:t> Credentials</a:t>
                      </a:r>
                      <a:endParaRPr lang="en-US" dirty="0"/>
                    </a:p>
                  </a:txBody>
                  <a:tcPr anchor="b"/>
                </a:tc>
              </a:tr>
              <a:tr h="665480">
                <a:tc>
                  <a:txBody>
                    <a:bodyPr/>
                    <a:lstStyle/>
                    <a:p>
                      <a:r>
                        <a:rPr lang="en-US" dirty="0" smtClean="0"/>
                        <a:t>Steve</a:t>
                      </a:r>
                      <a:r>
                        <a:rPr lang="en-US" baseline="0" dirty="0" smtClean="0"/>
                        <a:t>n</a:t>
                      </a:r>
                      <a:endParaRPr lang="en-US" dirty="0"/>
                    </a:p>
                  </a:txBody>
                  <a:tcPr/>
                </a:tc>
                <a:tc>
                  <a:txBody>
                    <a:bodyPr/>
                    <a:lstStyle/>
                    <a:p>
                      <a:r>
                        <a:rPr lang="en-US" dirty="0" smtClean="0"/>
                        <a:t>Current club</a:t>
                      </a:r>
                      <a:r>
                        <a:rPr lang="en-US" baseline="0" dirty="0" smtClean="0"/>
                        <a:t> Ironman record holder</a:t>
                      </a:r>
                      <a:endParaRPr lang="en-US" dirty="0" smtClean="0"/>
                    </a:p>
                    <a:p>
                      <a:r>
                        <a:rPr lang="en-US" dirty="0" smtClean="0"/>
                        <a:t>Ironman Barcelona 2014 finisher</a:t>
                      </a:r>
                    </a:p>
                    <a:p>
                      <a:r>
                        <a:rPr lang="en-US" dirty="0" smtClean="0"/>
                        <a:t>Challenge</a:t>
                      </a:r>
                      <a:r>
                        <a:rPr lang="en-US" baseline="0" dirty="0" smtClean="0"/>
                        <a:t> </a:t>
                      </a:r>
                      <a:r>
                        <a:rPr lang="en-US" dirty="0" smtClean="0"/>
                        <a:t>Roth 2014</a:t>
                      </a:r>
                      <a:r>
                        <a:rPr lang="en-US" baseline="0" dirty="0" smtClean="0"/>
                        <a:t> finisher </a:t>
                      </a:r>
                      <a:endParaRPr lang="en-US" dirty="0" smtClean="0"/>
                    </a:p>
                    <a:p>
                      <a:r>
                        <a:rPr lang="en-US" dirty="0" smtClean="0"/>
                        <a:t>Ironman</a:t>
                      </a:r>
                      <a:r>
                        <a:rPr lang="en-US" baseline="0" dirty="0" smtClean="0"/>
                        <a:t> </a:t>
                      </a:r>
                      <a:r>
                        <a:rPr lang="en-US" baseline="0" dirty="0" smtClean="0"/>
                        <a:t>Frankfurt 2010 finisher</a:t>
                      </a:r>
                    </a:p>
                    <a:p>
                      <a:r>
                        <a:rPr lang="en-US" baseline="0" dirty="0" smtClean="0"/>
                        <a:t>Ironman 70.3 2010 Austria finisher</a:t>
                      </a:r>
                    </a:p>
                    <a:p>
                      <a:r>
                        <a:rPr lang="en-US" baseline="0" dirty="0" smtClean="0"/>
                        <a:t>Ironman 70.3 2012 Antwerp finisher</a:t>
                      </a:r>
                    </a:p>
                    <a:p>
                      <a:r>
                        <a:rPr lang="en-US" baseline="0" dirty="0" smtClean="0"/>
                        <a:t>Ironman 70.3 2012 World Championship finisher</a:t>
                      </a:r>
                    </a:p>
                  </a:txBody>
                  <a:tcPr/>
                </a:tc>
              </a:tr>
            </a:tbl>
          </a:graphicData>
        </a:graphic>
      </p:graphicFrame>
    </p:spTree>
    <p:custDataLst>
      <p:tags r:id="rId1"/>
    </p:custDataLst>
    <p:extLst>
      <p:ext uri="{BB962C8B-B14F-4D97-AF65-F5344CB8AC3E}">
        <p14:creationId xmlns:p14="http://schemas.microsoft.com/office/powerpoint/2010/main" val="3256151598"/>
      </p:ext>
    </p:extLst>
  </p:cSld>
  <p:clrMapOvr>
    <a:masterClrMapping/>
  </p:clrMapOvr>
  <p:transition spd="slow">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p:txBody>
          <a:bodyPr>
            <a:normAutofit/>
          </a:bodyPr>
          <a:lstStyle/>
          <a:p>
            <a:pPr>
              <a:defRPr/>
            </a:pPr>
            <a:r>
              <a:rPr lang="en-US" dirty="0" smtClean="0"/>
              <a:t>Questions</a:t>
            </a:r>
            <a:r>
              <a:rPr lang="en-US" dirty="0" smtClean="0"/>
              <a:t>?</a:t>
            </a:r>
          </a:p>
        </p:txBody>
      </p:sp>
    </p:spTree>
    <p:custDataLst>
      <p:tags r:id="rId1"/>
    </p:custData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6168"/>
            <a:ext cx="8077200" cy="1143000"/>
          </a:xfrm>
        </p:spPr>
        <p:txBody>
          <a:bodyPr/>
          <a:lstStyle/>
          <a:p>
            <a:r>
              <a:rPr lang="en-US" dirty="0" smtClean="0"/>
              <a:t>Learning </a:t>
            </a:r>
            <a:r>
              <a:rPr lang="en-US" dirty="0" smtClean="0"/>
              <a:t>Objectives</a:t>
            </a:r>
            <a:endParaRPr lang="en-US" sz="3200" dirty="0"/>
          </a:p>
        </p:txBody>
      </p:sp>
      <p:sp>
        <p:nvSpPr>
          <p:cNvPr id="3" name="Content Placeholder 2"/>
          <p:cNvSpPr>
            <a:spLocks noGrp="1"/>
          </p:cNvSpPr>
          <p:nvPr>
            <p:ph sz="half" idx="1"/>
            <p:custDataLst>
              <p:tags r:id="rId3"/>
            </p:custDataLst>
          </p:nvPr>
        </p:nvSpPr>
        <p:spPr>
          <a:xfrm>
            <a:off x="838200" y="1524000"/>
            <a:ext cx="3733800" cy="4525963"/>
          </a:xfrm>
        </p:spPr>
        <p:txBody>
          <a:bodyPr>
            <a:normAutofit fontScale="55000" lnSpcReduction="20000"/>
          </a:bodyPr>
          <a:lstStyle/>
          <a:p>
            <a:r>
              <a:rPr lang="en-US" sz="3200" dirty="0" smtClean="0"/>
              <a:t>What you </a:t>
            </a:r>
            <a:r>
              <a:rPr lang="en-US" sz="3200" b="1" dirty="0" smtClean="0"/>
              <a:t>will </a:t>
            </a:r>
            <a:r>
              <a:rPr lang="en-US" sz="3200" dirty="0" smtClean="0"/>
              <a:t>get out of this session</a:t>
            </a:r>
          </a:p>
          <a:p>
            <a:pPr lvl="1"/>
            <a:r>
              <a:rPr lang="en-US" sz="3200" dirty="0" smtClean="0"/>
              <a:t>An understanding of what is involved in “going long”</a:t>
            </a:r>
          </a:p>
          <a:p>
            <a:pPr lvl="1"/>
            <a:r>
              <a:rPr lang="en-US" sz="3200" dirty="0" smtClean="0"/>
              <a:t>An understanding of what factors to consider in choosing the “best race” for you</a:t>
            </a:r>
            <a:endParaRPr lang="en-US" sz="3200" dirty="0" smtClean="0"/>
          </a:p>
          <a:p>
            <a:pPr lvl="1"/>
            <a:r>
              <a:rPr lang="en-US" sz="3200" dirty="0" smtClean="0"/>
              <a:t>A chance to ask </a:t>
            </a:r>
            <a:r>
              <a:rPr lang="en-US" sz="3200" dirty="0" smtClean="0"/>
              <a:t>questions/debate/input to club race preference</a:t>
            </a:r>
            <a:endParaRPr lang="en-US" sz="3200" dirty="0" smtClean="0"/>
          </a:p>
          <a:p>
            <a:r>
              <a:rPr lang="en-US" sz="3200" dirty="0"/>
              <a:t>What you will</a:t>
            </a:r>
            <a:r>
              <a:rPr lang="en-US" sz="3200" b="1" dirty="0"/>
              <a:t> </a:t>
            </a:r>
            <a:r>
              <a:rPr lang="en-US" sz="3200" b="1" dirty="0" smtClean="0"/>
              <a:t>not</a:t>
            </a:r>
            <a:r>
              <a:rPr lang="en-US" sz="3200" dirty="0" smtClean="0"/>
              <a:t> get </a:t>
            </a:r>
            <a:r>
              <a:rPr lang="en-US" sz="3200" dirty="0"/>
              <a:t>out of this session</a:t>
            </a:r>
          </a:p>
          <a:p>
            <a:pPr lvl="1"/>
            <a:r>
              <a:rPr lang="en-US" sz="3200" dirty="0" smtClean="0"/>
              <a:t>An overall training </a:t>
            </a:r>
            <a:r>
              <a:rPr lang="en-US" sz="3200" dirty="0" err="1" smtClean="0"/>
              <a:t>programme</a:t>
            </a:r>
            <a:r>
              <a:rPr lang="en-US" sz="3200" dirty="0" smtClean="0"/>
              <a:t> for your race</a:t>
            </a:r>
          </a:p>
          <a:p>
            <a:pPr lvl="1"/>
            <a:r>
              <a:rPr lang="en-US" sz="3300" dirty="0"/>
              <a:t>An explanation for your loved ones to explain why you no longer have time for them!</a:t>
            </a:r>
          </a:p>
          <a:p>
            <a:pPr lvl="1"/>
            <a:endParaRPr lang="en-US" sz="3200" dirty="0"/>
          </a:p>
        </p:txBody>
      </p:sp>
      <p:pic>
        <p:nvPicPr>
          <p:cNvPr id="4" name="Picture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994517" y="1676400"/>
            <a:ext cx="2924159" cy="44026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149070701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 presetClass="path" presetSubtype="0" accel="50000" decel="50000" fill="hold" nodeType="withEffect">
                                  <p:stCondLst>
                                    <p:cond delay="0"/>
                                  </p:stCondLst>
                                  <p:childTnLst>
                                    <p:animMotion origin="layout" path="M 3.61111E-6 -4.07407E-6 C 0.02309 -4.07407E-6 0.04184 0.02477 0.04184 0.05533 C 0.04184 0.08612 0.02309 0.11112 3.61111E-6 0.11112 C -0.02292 0.11112 -0.0415 0.08612 -0.0415 0.05533 C -0.0415 0.02477 -0.02292 -4.07407E-6 3.61111E-6 -4.07407E-6 Z " pathEditMode="relative" rAng="0" ptsTypes="fffff">
                                      <p:cBhvr>
                                        <p:cTn id="9" dur="2000" fill="hold"/>
                                        <p:tgtEl>
                                          <p:spTgt spid="4"/>
                                        </p:tgtEl>
                                        <p:attrNameLst>
                                          <p:attrName>ppt_x</p:attrName>
                                          <p:attrName>ppt_y</p:attrName>
                                        </p:attrNameLst>
                                      </p:cBhvr>
                                      <p:rCtr x="0" y="56"/>
                                    </p:animMotion>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598855512"/>
              </p:ext>
            </p:extLst>
          </p:nvPr>
        </p:nvGraphicFramePr>
        <p:xfrm>
          <a:off x="1828800" y="1752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41248" y="301752"/>
            <a:ext cx="8077200" cy="1143000"/>
          </a:xfrm>
        </p:spPr>
        <p:txBody>
          <a:bodyPr/>
          <a:lstStyle/>
          <a:p>
            <a:r>
              <a:rPr lang="en-US" dirty="0" smtClean="0"/>
              <a:t>Today’s </a:t>
            </a:r>
            <a:r>
              <a:rPr lang="en-US" dirty="0" smtClean="0"/>
              <a:t>Overview</a:t>
            </a:r>
            <a:endParaRPr lang="en-US" dirty="0"/>
          </a:p>
        </p:txBody>
      </p:sp>
    </p:spTree>
    <p:extLst>
      <p:ext uri="{BB962C8B-B14F-4D97-AF65-F5344CB8AC3E}">
        <p14:creationId xmlns:p14="http://schemas.microsoft.com/office/powerpoint/2010/main" val="30885610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2" dur="500"/>
                                        <p:tgtEl>
                                          <p:spTgt spid="3">
                                            <p:graphicEl>
                                              <a:dgm id="{D54B1729-BC98-42C1-9C6C-D65DCBA435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7" dur="500"/>
                                        <p:tgtEl>
                                          <p:spTgt spid="3">
                                            <p:graphicEl>
                                              <a:dgm id="{C04276DC-EE64-470A-B8BC-09067B8045F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22" dur="500"/>
                                        <p:tgtEl>
                                          <p:spTgt spid="3">
                                            <p:graphicEl>
                                              <a:dgm id="{B37A5355-225B-4C6F-AED7-6C620F99EEC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graphicEl>
                                              <a:dgm id="{F5034101-5B7D-4FE7-B47A-5A48CF39606B}"/>
                                            </p:graphicEl>
                                          </p:spTgt>
                                        </p:tgtEl>
                                        <p:attrNameLst>
                                          <p:attrName>style.visibility</p:attrName>
                                        </p:attrNameLst>
                                      </p:cBhvr>
                                      <p:to>
                                        <p:strVal val="visible"/>
                                      </p:to>
                                    </p:set>
                                    <p:animEffect transition="in" filter="wipe(left)">
                                      <p:cBhvr>
                                        <p:cTn id="27" dur="500"/>
                                        <p:tgtEl>
                                          <p:spTgt spid="3">
                                            <p:graphicEl>
                                              <a:dgm id="{F5034101-5B7D-4FE7-B47A-5A48CF39606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graphicEl>
                                              <a:dgm id="{C7C3E6FD-D83F-4BDA-907E-B5EE041DA931}"/>
                                            </p:graphicEl>
                                          </p:spTgt>
                                        </p:tgtEl>
                                        <p:attrNameLst>
                                          <p:attrName>style.visibility</p:attrName>
                                        </p:attrNameLst>
                                      </p:cBhvr>
                                      <p:to>
                                        <p:strVal val="visible"/>
                                      </p:to>
                                    </p:set>
                                    <p:animEffect transition="in" filter="wipe(left)">
                                      <p:cBhvr>
                                        <p:cTn id="32" dur="500"/>
                                        <p:tgtEl>
                                          <p:spTgt spid="3">
                                            <p:graphicEl>
                                              <a:dgm id="{C7C3E6FD-D83F-4BDA-907E-B5EE041DA9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516851781"/>
              </p:ext>
            </p:extLst>
          </p:nvPr>
        </p:nvGraphicFramePr>
        <p:xfrm>
          <a:off x="1828800" y="1752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41248" y="301752"/>
            <a:ext cx="8077200" cy="1143000"/>
          </a:xfrm>
        </p:spPr>
        <p:txBody>
          <a:bodyPr/>
          <a:lstStyle/>
          <a:p>
            <a:r>
              <a:rPr lang="en-US" dirty="0" smtClean="0"/>
              <a:t>Today’s </a:t>
            </a:r>
            <a:r>
              <a:rPr lang="en-US" dirty="0" smtClean="0"/>
              <a:t>Overview</a:t>
            </a:r>
            <a:endParaRPr lang="en-US" dirty="0"/>
          </a:p>
        </p:txBody>
      </p:sp>
    </p:spTree>
    <p:extLst>
      <p:ext uri="{BB962C8B-B14F-4D97-AF65-F5344CB8AC3E}">
        <p14:creationId xmlns:p14="http://schemas.microsoft.com/office/powerpoint/2010/main" val="14983449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2" dur="500"/>
                                        <p:tgtEl>
                                          <p:spTgt spid="3">
                                            <p:graphicEl>
                                              <a:dgm id="{D54B1729-BC98-42C1-9C6C-D65DCBA435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7" dur="500"/>
                                        <p:tgtEl>
                                          <p:spTgt spid="3">
                                            <p:graphicEl>
                                              <a:dgm id="{C04276DC-EE64-470A-B8BC-09067B8045F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22" dur="500"/>
                                        <p:tgtEl>
                                          <p:spTgt spid="3">
                                            <p:graphicEl>
                                              <a:dgm id="{B37A5355-225B-4C6F-AED7-6C620F99EEC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graphicEl>
                                              <a:dgm id="{F5034101-5B7D-4FE7-B47A-5A48CF39606B}"/>
                                            </p:graphicEl>
                                          </p:spTgt>
                                        </p:tgtEl>
                                        <p:attrNameLst>
                                          <p:attrName>style.visibility</p:attrName>
                                        </p:attrNameLst>
                                      </p:cBhvr>
                                      <p:to>
                                        <p:strVal val="visible"/>
                                      </p:to>
                                    </p:set>
                                    <p:animEffect transition="in" filter="wipe(left)">
                                      <p:cBhvr>
                                        <p:cTn id="27" dur="500"/>
                                        <p:tgtEl>
                                          <p:spTgt spid="3">
                                            <p:graphicEl>
                                              <a:dgm id="{F5034101-5B7D-4FE7-B47A-5A48CF39606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graphicEl>
                                              <a:dgm id="{C7C3E6FD-D83F-4BDA-907E-B5EE041DA931}"/>
                                            </p:graphicEl>
                                          </p:spTgt>
                                        </p:tgtEl>
                                        <p:attrNameLst>
                                          <p:attrName>style.visibility</p:attrName>
                                        </p:attrNameLst>
                                      </p:cBhvr>
                                      <p:to>
                                        <p:strVal val="visible"/>
                                      </p:to>
                                    </p:set>
                                    <p:animEffect transition="in" filter="wipe(left)">
                                      <p:cBhvr>
                                        <p:cTn id="32" dur="500"/>
                                        <p:tgtEl>
                                          <p:spTgt spid="3">
                                            <p:graphicEl>
                                              <a:dgm id="{C7C3E6FD-D83F-4BDA-907E-B5EE041DA9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077200" cy="1143000"/>
          </a:xfrm>
        </p:spPr>
        <p:txBody>
          <a:bodyPr/>
          <a:lstStyle/>
          <a:p>
            <a:pPr marL="280988" lvl="0" indent="-280988"/>
            <a:r>
              <a:rPr lang="en-IE" dirty="0"/>
              <a:t>What is Ironman all about?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685800" y="1066800"/>
            <a:ext cx="4038600" cy="5334000"/>
          </a:xfrm>
        </p:spPr>
        <p:txBody>
          <a:bodyPr>
            <a:normAutofit fontScale="47500" lnSpcReduction="20000"/>
          </a:bodyPr>
          <a:lstStyle/>
          <a:p>
            <a:r>
              <a:rPr lang="en-US" dirty="0" smtClean="0"/>
              <a:t>The event was born from an argument in Hawaii over whether the fittest athletes were swimmers, cyclists or runners.</a:t>
            </a:r>
          </a:p>
          <a:p>
            <a:r>
              <a:rPr lang="en-US" dirty="0" smtClean="0"/>
              <a:t>John Collins, a US Navy commander, and his wife (already experienced </a:t>
            </a:r>
            <a:r>
              <a:rPr lang="en-US" dirty="0" err="1" smtClean="0"/>
              <a:t>triathletes</a:t>
            </a:r>
            <a:r>
              <a:rPr lang="en-US" dirty="0" smtClean="0"/>
              <a:t>) combined the three existing  long-distance competitions on the Island to settle the debate. </a:t>
            </a:r>
          </a:p>
          <a:p>
            <a:r>
              <a:rPr lang="en-US" dirty="0" smtClean="0"/>
              <a:t>The first Ironman was staged in Waikiki, Honolulu on </a:t>
            </a:r>
            <a:r>
              <a:rPr lang="en-US" dirty="0" err="1" smtClean="0"/>
              <a:t>february</a:t>
            </a:r>
            <a:r>
              <a:rPr lang="en-US" dirty="0" smtClean="0"/>
              <a:t> 18, 1978, when 15 competitors took part. Twelve finished, with </a:t>
            </a:r>
            <a:r>
              <a:rPr lang="en-US" dirty="0" err="1" smtClean="0"/>
              <a:t>Gordan</a:t>
            </a:r>
            <a:r>
              <a:rPr lang="en-US" dirty="0" smtClean="0"/>
              <a:t> Haller, a US Navy communications specialist winning in 11:46:58 [THE RUNNER WON!!!!]</a:t>
            </a:r>
          </a:p>
          <a:p>
            <a:r>
              <a:rPr lang="en-US" dirty="0" smtClean="0"/>
              <a:t>The Ironman series and the M dot logo is owned by World Triathlon Corporation (WTC) a for-profit corporation. </a:t>
            </a:r>
          </a:p>
          <a:p>
            <a:r>
              <a:rPr lang="en-US" dirty="0" smtClean="0"/>
              <a:t>Ironman Europe split from WTC in 2001 and became challenge Roth, the Challenge series now rivals Ironman. </a:t>
            </a:r>
          </a:p>
          <a:p>
            <a:r>
              <a:rPr lang="en-US" dirty="0" smtClean="0"/>
              <a:t>Roth is the worlds largest long distance triathlon with 5,000 athletes and 180,000 spectators expected in 2013. </a:t>
            </a:r>
          </a:p>
          <a:p>
            <a:endParaRPr lang="en-US" dirty="0" smtClean="0"/>
          </a:p>
          <a:p>
            <a:r>
              <a:rPr lang="en-US" dirty="0" smtClean="0"/>
              <a:t>Swim 2.4 miles! Bike 112 miles! Run 26.2 miles! Brag for the rest of your life!</a:t>
            </a:r>
            <a:r>
              <a:rPr lang="en-US" b="1" dirty="0" smtClean="0"/>
              <a:t>”</a:t>
            </a:r>
            <a:r>
              <a:rPr lang="en-US" dirty="0" smtClean="0"/>
              <a:t> - Commander Collins, USN (1978)</a:t>
            </a:r>
          </a:p>
        </p:txBody>
      </p:sp>
      <p:pic>
        <p:nvPicPr>
          <p:cNvPr id="5" name="Content Placeholder 4" descr="Triathlon_5-2.jpg"/>
          <p:cNvPicPr>
            <a:picLocks noGrp="1" noChangeAspect="1"/>
          </p:cNvPicPr>
          <p:nvPr>
            <p:ph sz="half" idx="2"/>
          </p:nvPr>
        </p:nvPicPr>
        <p:blipFill>
          <a:blip r:embed="rId2"/>
          <a:srcRect t="-40377" b="-40377"/>
          <a:stretch>
            <a:fillRect/>
          </a:stretch>
        </p:blipFill>
        <p:spPr/>
      </p:pic>
    </p:spTree>
    <p:extLst>
      <p:ext uri="{BB962C8B-B14F-4D97-AF65-F5344CB8AC3E}">
        <p14:creationId xmlns:p14="http://schemas.microsoft.com/office/powerpoint/2010/main" val="3085820654"/>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077200" cy="868362"/>
          </a:xfrm>
        </p:spPr>
        <p:txBody>
          <a:bodyPr>
            <a:noAutofit/>
          </a:bodyPr>
          <a:lstStyle/>
          <a:p>
            <a:pPr lvl="0"/>
            <a:r>
              <a:rPr lang="en-IE" sz="2800" dirty="0"/>
              <a:t>What factors should I consider before signing up for an Ironman?</a:t>
            </a:r>
            <a:endParaRPr lang="en-US" sz="2800"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685800" y="838200"/>
            <a:ext cx="4572000" cy="5715000"/>
          </a:xfrm>
        </p:spPr>
        <p:txBody>
          <a:bodyPr>
            <a:normAutofit fontScale="47500" lnSpcReduction="20000"/>
          </a:bodyPr>
          <a:lstStyle/>
          <a:p>
            <a:r>
              <a:rPr lang="en-US" dirty="0" smtClean="0"/>
              <a:t>Why go long? 2 types of athletes </a:t>
            </a:r>
          </a:p>
          <a:p>
            <a:pPr lvl="1"/>
            <a:r>
              <a:rPr lang="en-US" dirty="0" smtClean="0"/>
              <a:t> bucket-list type – non competitive, plan on doing one Ironman and only one then moving on</a:t>
            </a:r>
          </a:p>
          <a:p>
            <a:pPr lvl="1"/>
            <a:r>
              <a:rPr lang="en-US" dirty="0" smtClean="0"/>
              <a:t>Iron dreamer – competitive, wants to achieve the best Ironman performance he/she is capable of, even if it takes 10 tries</a:t>
            </a:r>
          </a:p>
          <a:p>
            <a:pPr lvl="1"/>
            <a:r>
              <a:rPr lang="en-US" dirty="0" smtClean="0"/>
              <a:t>Common for all </a:t>
            </a:r>
            <a:r>
              <a:rPr lang="en-US" dirty="0" smtClean="0">
                <a:solidFill>
                  <a:srgbClr val="FF0000"/>
                </a:solidFill>
              </a:rPr>
              <a:t>THE BRAGGING RIGHTS</a:t>
            </a:r>
          </a:p>
          <a:p>
            <a:r>
              <a:rPr lang="en-US" dirty="0" smtClean="0"/>
              <a:t>Have you? Built a Base</a:t>
            </a:r>
          </a:p>
          <a:p>
            <a:pPr lvl="1"/>
            <a:r>
              <a:rPr lang="en-US" dirty="0" smtClean="0"/>
              <a:t>Sprint, Olympic, 70.3</a:t>
            </a:r>
          </a:p>
          <a:p>
            <a:pPr lvl="1"/>
            <a:r>
              <a:rPr lang="en-US" dirty="0" smtClean="0"/>
              <a:t>Knowledge, strength, experience </a:t>
            </a:r>
          </a:p>
          <a:p>
            <a:r>
              <a:rPr lang="en-US" dirty="0" smtClean="0"/>
              <a:t>“I like to see people be able to ride for six hours and run for about two and a half hours,” Strauss says. “It doesn’t have to be fast”</a:t>
            </a:r>
          </a:p>
          <a:p>
            <a:r>
              <a:rPr lang="en-US" dirty="0" smtClean="0"/>
              <a:t>As long as you’re healthy and can swim there’s nothing to it. Just train progressively until you are able to hit the relevant benchmarks – you’ve got 17hrs*</a:t>
            </a:r>
          </a:p>
          <a:p>
            <a:pPr lvl="1"/>
            <a:r>
              <a:rPr lang="en-US" dirty="0" smtClean="0"/>
              <a:t>Continuous and steady paced, swim, bike run</a:t>
            </a:r>
          </a:p>
          <a:p>
            <a:pPr lvl="1"/>
            <a:r>
              <a:rPr lang="en-US" dirty="0" smtClean="0"/>
              <a:t>Using the long open water swim race, century bike, marathon</a:t>
            </a:r>
          </a:p>
          <a:p>
            <a:r>
              <a:rPr lang="en-US" dirty="0" smtClean="0"/>
              <a:t>Maintain effective training and race pacing</a:t>
            </a:r>
          </a:p>
          <a:p>
            <a:pPr lvl="1"/>
            <a:r>
              <a:rPr lang="en-US" dirty="0" smtClean="0"/>
              <a:t>Heat rate, power, perceived effort</a:t>
            </a:r>
          </a:p>
          <a:p>
            <a:r>
              <a:rPr lang="en-US" dirty="0" smtClean="0"/>
              <a:t>Age</a:t>
            </a:r>
          </a:p>
          <a:p>
            <a:pPr lvl="1"/>
            <a:r>
              <a:rPr lang="en-US" dirty="0" smtClean="0"/>
              <a:t>Endurance improves from late 20’s – late 30’s</a:t>
            </a:r>
          </a:p>
          <a:p>
            <a:pPr lvl="1"/>
            <a:r>
              <a:rPr lang="en-US" dirty="0" smtClean="0"/>
              <a:t>Stays constant until your really old – e.g. Moody</a:t>
            </a:r>
          </a:p>
          <a:p>
            <a:r>
              <a:rPr lang="en-US" dirty="0" smtClean="0"/>
              <a:t>The Waiting game</a:t>
            </a:r>
          </a:p>
          <a:p>
            <a:pPr lvl="1"/>
            <a:r>
              <a:rPr lang="en-US" dirty="0" smtClean="0"/>
              <a:t>Sometimes waiting is of not an advantage</a:t>
            </a:r>
          </a:p>
          <a:p>
            <a:r>
              <a:rPr lang="en-US" dirty="0" smtClean="0"/>
              <a:t>Satisfaction</a:t>
            </a:r>
          </a:p>
          <a:p>
            <a:pPr lvl="1"/>
            <a:r>
              <a:rPr lang="en-US" dirty="0" smtClean="0"/>
              <a:t>Set A, B, C, D, E, F goals for your first IM</a:t>
            </a:r>
          </a:p>
          <a:p>
            <a:pPr lvl="1"/>
            <a:r>
              <a:rPr lang="en-US" dirty="0" smtClean="0"/>
              <a:t>Will you be happy with a E or F goal? </a:t>
            </a:r>
          </a:p>
          <a:p>
            <a:r>
              <a:rPr lang="en-US" dirty="0" smtClean="0"/>
              <a:t>The X factors</a:t>
            </a:r>
          </a:p>
          <a:p>
            <a:pPr lvl="1"/>
            <a:r>
              <a:rPr lang="en-US" dirty="0" smtClean="0"/>
              <a:t>Logistics, use of a prep race</a:t>
            </a:r>
          </a:p>
          <a:p>
            <a:pPr lvl="1"/>
            <a:r>
              <a:rPr lang="en-US" b="1" dirty="0" smtClean="0"/>
              <a:t>Cost </a:t>
            </a:r>
            <a:r>
              <a:rPr lang="en-US" b="1" dirty="0" smtClean="0">
                <a:sym typeface="Wingdings" panose="05000000000000000000" pitchFamily="2" charset="2"/>
              </a:rPr>
              <a:t> next few slides!</a:t>
            </a:r>
            <a:endParaRPr lang="en-US" b="1" dirty="0" smtClean="0"/>
          </a:p>
          <a:p>
            <a:pPr lvl="1"/>
            <a:r>
              <a:rPr lang="en-US" dirty="0" smtClean="0"/>
              <a:t>Family commitments</a:t>
            </a:r>
          </a:p>
        </p:txBody>
      </p:sp>
      <p:pic>
        <p:nvPicPr>
          <p:cNvPr id="5" name="Content Placeholder 4" descr="180-320x247.jpg"/>
          <p:cNvPicPr>
            <a:picLocks noGrp="1" noChangeAspect="1"/>
          </p:cNvPicPr>
          <p:nvPr>
            <p:ph sz="half" idx="2"/>
          </p:nvPr>
        </p:nvPicPr>
        <p:blipFill>
          <a:blip r:embed="rId3"/>
          <a:srcRect t="-22594" b="-22594"/>
          <a:stretch>
            <a:fillRect/>
          </a:stretch>
        </p:blipFill>
        <p:spPr>
          <a:xfrm>
            <a:off x="5336299" y="533400"/>
            <a:ext cx="3807701" cy="4267200"/>
          </a:xfrm>
        </p:spPr>
      </p:pic>
      <p:sp>
        <p:nvSpPr>
          <p:cNvPr id="6" name="TextBox 5"/>
          <p:cNvSpPr txBox="1"/>
          <p:nvPr/>
        </p:nvSpPr>
        <p:spPr>
          <a:xfrm>
            <a:off x="4191000" y="6553200"/>
            <a:ext cx="1954870" cy="307777"/>
          </a:xfrm>
          <a:prstGeom prst="rect">
            <a:avLst/>
          </a:prstGeom>
          <a:noFill/>
        </p:spPr>
        <p:txBody>
          <a:bodyPr wrap="none" rtlCol="0">
            <a:spAutoFit/>
          </a:bodyPr>
          <a:lstStyle/>
          <a:p>
            <a:r>
              <a:rPr lang="en-US" sz="1400" dirty="0" smtClean="0"/>
              <a:t>*16 hours in some cases</a:t>
            </a:r>
            <a:endParaRPr lang="en-US" sz="1400" dirty="0"/>
          </a:p>
        </p:txBody>
      </p:sp>
    </p:spTree>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much might my Ironman journey cost me? - swim</a:t>
            </a:r>
            <a:endParaRPr lang="en-US" dirty="0"/>
          </a:p>
        </p:txBody>
      </p:sp>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762000" y="1822074"/>
            <a:ext cx="8077200" cy="3847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1949268"/>
      </p:ext>
    </p:extLst>
  </p:cSld>
  <p:clrMapOvr>
    <a:masterClrMapping/>
  </p:clrMapOvr>
  <p:transition spd="slow">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11.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12.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13.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14.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15.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16.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17.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18.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19.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21.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22.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23.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24.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25.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26.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27.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28.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29.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30.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31.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32.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33.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34.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35.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36.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37.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38.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39.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4.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40.xml><?xml version="1.0" encoding="utf-8"?>
<p:tagLst xmlns:a="http://schemas.openxmlformats.org/drawingml/2006/main" xmlns:r="http://schemas.openxmlformats.org/officeDocument/2006/relationships" xmlns:p="http://schemas.openxmlformats.org/presentationml/2006/main">
  <p:tag name="DVSHAPEID" val="S8Cm1higbyIl35Abad2Rjv"/>
</p:tagLst>
</file>

<file path=ppt/tags/tag41.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42.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43.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44.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45.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5.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6.xml><?xml version="1.0" encoding="utf-8"?>
<p:tagLst xmlns:a="http://schemas.openxmlformats.org/drawingml/2006/main" xmlns:r="http://schemas.openxmlformats.org/officeDocument/2006/relationships" xmlns:p="http://schemas.openxmlformats.org/presentationml/2006/main">
  <p:tag name="DVSHAPEID" val="ip2w5yLf7gRoIxhgGANLdN"/>
</p:tagLst>
</file>

<file path=ppt/tags/tag7.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8.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9.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2755</Words>
  <Application>Microsoft Office PowerPoint</Application>
  <PresentationFormat>On-screen Show (4:3)</PresentationFormat>
  <Paragraphs>422</Paragraphs>
  <Slides>30</Slides>
  <Notes>21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Training</vt:lpstr>
      <vt:lpstr>Ironman Support Group</vt:lpstr>
      <vt:lpstr>PowerPoint Presentation</vt:lpstr>
      <vt:lpstr>Who am I? (as if you don’t know – you saucy minxes but let’s play that game…)</vt:lpstr>
      <vt:lpstr>Learning Objectives</vt:lpstr>
      <vt:lpstr>Today’s Overview</vt:lpstr>
      <vt:lpstr>Today’s Overview</vt:lpstr>
      <vt:lpstr>What is Ironman all about?</vt:lpstr>
      <vt:lpstr>What factors should I consider before signing up for an Ironman?</vt:lpstr>
      <vt:lpstr>How much might my Ironman journey cost me? - swim</vt:lpstr>
      <vt:lpstr>How much might my Ironman journey cost me? - bike</vt:lpstr>
      <vt:lpstr>How much might my Ironman journey cost me? - run</vt:lpstr>
      <vt:lpstr>The infamous washing machine</vt:lpstr>
      <vt:lpstr>Find your bike</vt:lpstr>
      <vt:lpstr>What training is typically involved?</vt:lpstr>
      <vt:lpstr>Base training</vt:lpstr>
      <vt:lpstr>Base training – what should I be doing? </vt:lpstr>
      <vt:lpstr>Sample IM training plan (Base phase)</vt:lpstr>
      <vt:lpstr>Build training</vt:lpstr>
      <vt:lpstr>Build training – what should I be doing? </vt:lpstr>
      <vt:lpstr>Sample IM training plan (Build phase)</vt:lpstr>
      <vt:lpstr>Training top tips</vt:lpstr>
      <vt:lpstr>Training top tips</vt:lpstr>
      <vt:lpstr>What Ironman would be best for me and/or the club?</vt:lpstr>
      <vt:lpstr>Analysis of top 3 survey results</vt:lpstr>
      <vt:lpstr>Analysis of other options</vt:lpstr>
      <vt:lpstr>Ok I have a race in mind – what next and by when?</vt:lpstr>
      <vt:lpstr>Resources</vt:lpstr>
      <vt:lpstr>Your body gets you to the start line, your mind gets you to the finish!</vt:lpstr>
      <vt:lpstr>Summary</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2013-01-16T21:52:06Z</dcterms:created>
  <dcterms:modified xsi:type="dcterms:W3CDTF">2015-05-28T11:53:02Z</dcterms:modified>
</cp:coreProperties>
</file>